
<file path=[Content_Types].xml><?xml version="1.0" encoding="utf-8"?>
<Types xmlns="http://schemas.openxmlformats.org/package/2006/content-types">
  <Default Extension="crdownload"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5"/>
  </p:notesMasterIdLst>
  <p:sldIdLst>
    <p:sldId id="279" r:id="rId5"/>
    <p:sldId id="280" r:id="rId6"/>
    <p:sldId id="256" r:id="rId7"/>
    <p:sldId id="259" r:id="rId8"/>
    <p:sldId id="258" r:id="rId9"/>
    <p:sldId id="275" r:id="rId10"/>
    <p:sldId id="260" r:id="rId11"/>
    <p:sldId id="261" r:id="rId12"/>
    <p:sldId id="263" r:id="rId13"/>
    <p:sldId id="264" r:id="rId14"/>
    <p:sldId id="262" r:id="rId15"/>
    <p:sldId id="266" r:id="rId16"/>
    <p:sldId id="281" r:id="rId17"/>
    <p:sldId id="267" r:id="rId18"/>
    <p:sldId id="268" r:id="rId19"/>
    <p:sldId id="269" r:id="rId20"/>
    <p:sldId id="265" r:id="rId21"/>
    <p:sldId id="270" r:id="rId22"/>
    <p:sldId id="282" r:id="rId23"/>
    <p:sldId id="285" r:id="rId24"/>
    <p:sldId id="283" r:id="rId25"/>
    <p:sldId id="286" r:id="rId26"/>
    <p:sldId id="287" r:id="rId27"/>
    <p:sldId id="274" r:id="rId28"/>
    <p:sldId id="271" r:id="rId29"/>
    <p:sldId id="257" r:id="rId30"/>
    <p:sldId id="273" r:id="rId31"/>
    <p:sldId id="284" r:id="rId32"/>
    <p:sldId id="272" r:id="rId33"/>
    <p:sldId id="288"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r6t/jk7jMsM/r4RB3TDGli3+O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5B5B5B"/>
    <a:srgbClr val="DC661E"/>
    <a:srgbClr val="96BC33"/>
    <a:srgbClr val="CBD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8EA1A6-76E1-42B1-B994-6F73A388127E}" v="309" dt="2024-01-30T07:03:03.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16" autoAdjust="0"/>
  </p:normalViewPr>
  <p:slideViewPr>
    <p:cSldViewPr snapToGrid="0">
      <p:cViewPr varScale="1">
        <p:scale>
          <a:sx n="48" d="100"/>
          <a:sy n="48" d="100"/>
        </p:scale>
        <p:origin x="53"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94318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961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128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51897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9851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16395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3845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61019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19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3028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74977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781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17006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018921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8914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211981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39025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6819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22413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5183188" y="987425"/>
            <a:ext cx="6172200" cy="4873625"/>
          </a:xfrm>
          <a:prstGeom prst="rect">
            <a:avLst/>
          </a:prstGeom>
          <a:noFill/>
          <a:ln>
            <a:noFill/>
          </a:ln>
        </p:spPr>
      </p:sp>
      <p:sp>
        <p:nvSpPr>
          <p:cNvPr id="64" name="Google Shape;64;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ngkorlidar.org/2016/05/cross-section-results-2015-campaign/"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ambridge.org/core/journals/antiquity/article/landscape-of-angkor-wat-redefined/F3F0731A514E338A76DA8A906458A890" TargetMode="External"/><Relationship Id="rId5" Type="http://schemas.openxmlformats.org/officeDocument/2006/relationships/hyperlink" Target="https://angkorlidar.org/2016/05/cross-section-results-2015-campaign/" TargetMode="External"/><Relationship Id="rId4" Type="http://schemas.openxmlformats.org/officeDocument/2006/relationships/image" Target="../media/image13.crdownload"/></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mgimond.github.io/Spatial/chp09_0.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ommons.wikimedia.org/wiki/File:Latitude_and_Longitude_of_the_Earth-mk.svg"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youtube.com/watch?v=kIID5FDi2JQ" TargetMode="External"/><Relationship Id="rId5" Type="http://schemas.openxmlformats.org/officeDocument/2006/relationships/image" Target="../media/image18.png"/><Relationship Id="rId4" Type="http://schemas.openxmlformats.org/officeDocument/2006/relationships/hyperlink" Target="https://gistbok.ucgis.org/bok-topics/map-proje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map-projections.net/imglist.ph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truesize.com/" TargetMode="External"/><Relationship Id="rId5" Type="http://schemas.openxmlformats.org/officeDocument/2006/relationships/image" Target="../media/image20.jp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aylordotorg.github.io/text_essentials-of-geographic-information-systems/s05-03-geographic-information-systems.html" TargetMode="Externa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desktop.arcgis.com/en/arcmap/latest/manage-data/raster-and-images/how-features-are-represented-in-a-raster.ht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hyperlink" Target="https://www.google.com/url?sa=i&amp;url=https%3A%2F%2Fwww.geoscan.ca%2Fblog%2Fwhat-does-a-land-surveyor-do%2F&amp;psig=AOvVaw2QZK_aMNoe9n68I1vLzZ8I&amp;ust=1706681375727000&amp;source=images&amp;cd=vfe&amp;opi=89978449&amp;ved=0CBUQjhxqFwoTCICx-9q5hIQDFQAAAAAdAAAAABAE" TargetMode="External"/><Relationship Id="rId3" Type="http://schemas.openxmlformats.org/officeDocument/2006/relationships/hyperlink" Target="https://www.google.com/url?sa=i&amp;url=https%3A%2F%2Fshop.smartone.com%2Fen%2Fstorefront%2Faccessory%2FAirTag--Accessories%2FApple-AirTag%2F7874%2F&amp;psig=AOvVaw2ZIb5uEExC8h8Sil02hiqE&amp;ust=1706681240504000&amp;source=images&amp;cd=vfe&amp;opi=89978449&amp;ved=0CBUQjhxqFwoTCIDhsZq5hIQDFQAAAAAdAAAAABAE" TargetMode="External"/><Relationship Id="rId7" Type="http://schemas.openxmlformats.org/officeDocument/2006/relationships/image" Target="../media/image26.jpeg"/><Relationship Id="rId12" Type="http://schemas.openxmlformats.org/officeDocument/2006/relationships/hyperlink" Target="https://www.youtube.com/channel/UCTZibMS-_2kRtozrmab2H3g/video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google.com/url?sa=i&amp;url=https%3A%2F%2Fsocialdigital.iadb.org%2Fen%2Fsph%2Fsolutions%2Fcommcare&amp;psig=AOvVaw0s42bZnCY_on857PQsLY_B&amp;ust=1706681319486000&amp;source=images&amp;cd=vfe&amp;opi=89978449&amp;ved=0CBUQjhxqFwoTCIjL_b-5hIQDFQAAAAAdAAAAABAE" TargetMode="External"/><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hyperlink" Target="https://www.google.com/url?sa=i&amp;url=https%3A%2F%2Fgsp.humboldt.edu%2Folm%2FLessons%2FGIS%2F04%2520CreatingSpatialData%2FDigitizingUncertainty.html&amp;psig=AOvVaw3EeuLCH-SvAJAl8o9U3J1p&amp;ust=1706681451803000&amp;source=images&amp;cd=vfe&amp;opi=89978449&amp;ved=0CBUQjhxqFwoTCMCX0_-5hIQDFQAAAAAdAAAAABAE" TargetMode="External"/><Relationship Id="rId4" Type="http://schemas.openxmlformats.org/officeDocument/2006/relationships/image" Target="../media/image24.jpe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lbannan/next-gen-qgis-workshop"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nXKQ6EtnrnA?feature=oembed" TargetMode="External"/><Relationship Id="rId6" Type="http://schemas.openxmlformats.org/officeDocument/2006/relationships/hyperlink" Target="https://www.youtube.com/watch?v=nXKQ6EtnrnA" TargetMode="External"/><Relationship Id="rId5" Type="http://schemas.openxmlformats.org/officeDocument/2006/relationships/image" Target="../media/image29.jpe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hyperlink" Target="https://data.opendevelopmentcambodia.net/km/dataset/?organization=cambodia-organizat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dhsprogram.com/Methodology/GPS-Data.cfm" TargetMode="External"/><Relationship Id="rId9" Type="http://schemas.openxmlformats.org/officeDocument/2006/relationships/hyperlink" Target="https://www.fao.org/land-water/databases-and-software/geonetwork/e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data.opendevelopmentcambodia.net/en/dataset/distribution-soil-type-in-cambodi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data.opendevelopmentcambodia.net/en/dataset/map-soil-fertility-map-200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lbannan/next-gen-qgis-worksho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7/s10745-013-9639-z"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hnompenhpost.com/national/forest-watchdog-warned-against-satellite-imagery" TargetMode="External"/><Relationship Id="rId5" Type="http://schemas.openxmlformats.org/officeDocument/2006/relationships/hyperlink" Target="https://doi.org/10.1073/pnas.2119967119" TargetMode="External"/><Relationship Id="rId4" Type="http://schemas.openxmlformats.org/officeDocument/2006/relationships/hyperlink" Target="https://doi.org/10.5311/JOSIS.2020.20.65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mailto:Leanne.bannan@unimelb.edu.a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tinyurl.com/kfhem2xu" TargetMode="Externa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aylordotorg.github.io/text_essentials-of-geographic-information-systems/s05-03-geographic-information-system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isanddata.maps.arcgis.com/apps/dashboards/bda7594740fd40299423467b48e9ecf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esri.com/arcgis-blog/products/arcgis-pro/mapping/something-in-the-water-the-mythology-of-snows-map-of-cholera/" TargetMode="External"/><Relationship Id="rId5" Type="http://schemas.openxmlformats.org/officeDocument/2006/relationships/hyperlink" Target="chrome-extension://efaidnbmnnnibpcajpcglclefindmkaj/https:/www.esri.com/content/dam/esrisites/en-us/media/pdf/teach-with-gis/john-snows-cholera-map.pdf"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www.abc.net.au/news/2016-06-12/lasers-uncover-hidden-secrets-of-cambodias-ancient-cities/7503760?utm_campaign=abc_news_web&amp;utm_content=link&amp;utm_medium=content_shared&amp;utm_source=abc_news_web" TargetMode="External"/><Relationship Id="rId4" Type="http://schemas.openxmlformats.org/officeDocument/2006/relationships/hyperlink" Target="https://angkorlidar.org/2016/05/cross-section-results-2015-campaig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pic>
        <p:nvPicPr>
          <p:cNvPr id="8" name="Picture 7">
            <a:extLst>
              <a:ext uri="{FF2B5EF4-FFF2-40B4-BE49-F238E27FC236}">
                <a16:creationId xmlns:a16="http://schemas.microsoft.com/office/drawing/2014/main" id="{189C32EC-1DDE-86DF-E0C3-04C2DAAC36D8}"/>
              </a:ext>
            </a:extLst>
          </p:cNvPr>
          <p:cNvPicPr>
            <a:picLocks noChangeAspect="1"/>
          </p:cNvPicPr>
          <p:nvPr/>
        </p:nvPicPr>
        <p:blipFill>
          <a:blip r:embed="rId4"/>
          <a:srcRect/>
          <a:stretch/>
        </p:blipFill>
        <p:spPr>
          <a:xfrm>
            <a:off x="881066" y="2622392"/>
            <a:ext cx="8840080" cy="3896084"/>
          </a:xfrm>
          <a:prstGeom prst="rect">
            <a:avLst/>
          </a:prstGeom>
        </p:spPr>
      </p:pic>
      <p:sp>
        <p:nvSpPr>
          <p:cNvPr id="12" name="Title 1">
            <a:extLst>
              <a:ext uri="{FF2B5EF4-FFF2-40B4-BE49-F238E27FC236}">
                <a16:creationId xmlns:a16="http://schemas.microsoft.com/office/drawing/2014/main" id="{F24EF66D-E1A3-1C45-364A-110AFECBBF2D}"/>
              </a:ext>
            </a:extLst>
          </p:cNvPr>
          <p:cNvSpPr>
            <a:spLocks noGrp="1"/>
          </p:cNvSpPr>
          <p:nvPr>
            <p:ph type="title"/>
          </p:nvPr>
        </p:nvSpPr>
        <p:spPr>
          <a:xfrm>
            <a:off x="838200" y="1376132"/>
            <a:ext cx="9338187" cy="1325563"/>
          </a:xfrm>
        </p:spPr>
        <p:txBody>
          <a:bodyPr/>
          <a:lstStyle/>
          <a:p>
            <a:r>
              <a:rPr lang="en-US" b="1" dirty="0"/>
              <a:t>Introduction to QGIS Workshop</a:t>
            </a:r>
          </a:p>
        </p:txBody>
      </p:sp>
    </p:spTree>
    <p:extLst>
      <p:ext uri="{BB962C8B-B14F-4D97-AF65-F5344CB8AC3E}">
        <p14:creationId xmlns:p14="http://schemas.microsoft.com/office/powerpoint/2010/main" val="286231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An example from Cambodia: Angkor LiDAR</a:t>
            </a:r>
          </a:p>
        </p:txBody>
      </p:sp>
      <p:sp>
        <p:nvSpPr>
          <p:cNvPr id="4" name="Text Placeholder 2">
            <a:extLst>
              <a:ext uri="{FF2B5EF4-FFF2-40B4-BE49-F238E27FC236}">
                <a16:creationId xmlns:a16="http://schemas.microsoft.com/office/drawing/2014/main" id="{EEA15137-C24A-6AA5-0DE5-8A5E6D6737D6}"/>
              </a:ext>
            </a:extLst>
          </p:cNvPr>
          <p:cNvSpPr txBox="1">
            <a:spLocks/>
          </p:cNvSpPr>
          <p:nvPr/>
        </p:nvSpPr>
        <p:spPr>
          <a:xfrm>
            <a:off x="4668833" y="2622392"/>
            <a:ext cx="6814271" cy="321236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International research team lead by Prof. Roland Fletcher and Dr Damian Evans (University of Sydney)</a:t>
            </a:r>
          </a:p>
          <a:p>
            <a:r>
              <a:rPr lang="en-US" sz="2000" dirty="0"/>
              <a:t>Used LiDAR (Light Detection and Ranging) which can effectively map topography of an area beneath vegetation</a:t>
            </a:r>
          </a:p>
          <a:p>
            <a:r>
              <a:rPr lang="en-US" sz="2000" dirty="0"/>
              <a:t>Completely transformed Western researcher’s assumptions of the Angkor empire from a network of separated ‘temple-cities’ to a wide network which supported much larger populations than originally thought </a:t>
            </a:r>
          </a:p>
          <a:p>
            <a:r>
              <a:rPr lang="en-US" sz="2000" dirty="0"/>
              <a:t>Research is ongoing with this data to reveal further details about South-East Asian history with GIS</a:t>
            </a:r>
          </a:p>
        </p:txBody>
      </p:sp>
      <p:sp>
        <p:nvSpPr>
          <p:cNvPr id="7" name="TextBox 6">
            <a:extLst>
              <a:ext uri="{FF2B5EF4-FFF2-40B4-BE49-F238E27FC236}">
                <a16:creationId xmlns:a16="http://schemas.microsoft.com/office/drawing/2014/main" id="{8FFF14EE-4026-9B48-9FF3-8EDFA4ABC496}"/>
              </a:ext>
            </a:extLst>
          </p:cNvPr>
          <p:cNvSpPr txBox="1"/>
          <p:nvPr/>
        </p:nvSpPr>
        <p:spPr>
          <a:xfrm>
            <a:off x="879848" y="6290128"/>
            <a:ext cx="6814271" cy="461665"/>
          </a:xfrm>
          <a:prstGeom prst="rect">
            <a:avLst/>
          </a:prstGeom>
          <a:noFill/>
        </p:spPr>
        <p:txBody>
          <a:bodyPr wrap="square" rtlCol="0">
            <a:spAutoFit/>
          </a:bodyPr>
          <a:lstStyle/>
          <a:p>
            <a:r>
              <a:rPr lang="en-AU" sz="1200" dirty="0"/>
              <a:t>Image: Preah Khan of Kampong </a:t>
            </a:r>
            <a:r>
              <a:rPr lang="en-AU" sz="1200" dirty="0" err="1"/>
              <a:t>Svay</a:t>
            </a:r>
            <a:r>
              <a:rPr lang="en-AU" sz="1200" dirty="0"/>
              <a:t>, </a:t>
            </a:r>
            <a:r>
              <a:rPr lang="en-AU" sz="1200" dirty="0">
                <a:hlinkClick r:id="rId3"/>
              </a:rPr>
              <a:t>Cambodian Archaeological Lidar Initiative</a:t>
            </a:r>
            <a:r>
              <a:rPr lang="en-AU" sz="1200" dirty="0"/>
              <a:t> (2015)</a:t>
            </a:r>
          </a:p>
          <a:p>
            <a:endParaRPr lang="en-AU" sz="1200" dirty="0"/>
          </a:p>
        </p:txBody>
      </p:sp>
      <p:pic>
        <p:nvPicPr>
          <p:cNvPr id="14" name="Picture 13">
            <a:extLst>
              <a:ext uri="{FF2B5EF4-FFF2-40B4-BE49-F238E27FC236}">
                <a16:creationId xmlns:a16="http://schemas.microsoft.com/office/drawing/2014/main" id="{9147B4CA-D88E-24EE-883D-169553692F2E}"/>
              </a:ext>
            </a:extLst>
          </p:cNvPr>
          <p:cNvPicPr>
            <a:picLocks noChangeAspect="1"/>
          </p:cNvPicPr>
          <p:nvPr/>
        </p:nvPicPr>
        <p:blipFill>
          <a:blip r:embed="rId4"/>
          <a:stretch>
            <a:fillRect/>
          </a:stretch>
        </p:blipFill>
        <p:spPr>
          <a:xfrm>
            <a:off x="1003312" y="2153521"/>
            <a:ext cx="3361562" cy="3908923"/>
          </a:xfrm>
          <a:prstGeom prst="rect">
            <a:avLst/>
          </a:prstGeom>
        </p:spPr>
      </p:pic>
    </p:spTree>
    <p:extLst>
      <p:ext uri="{BB962C8B-B14F-4D97-AF65-F5344CB8AC3E}">
        <p14:creationId xmlns:p14="http://schemas.microsoft.com/office/powerpoint/2010/main" val="2545510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494120"/>
            <a:ext cx="9338187" cy="855790"/>
          </a:xfrm>
        </p:spPr>
        <p:txBody>
          <a:bodyPr>
            <a:normAutofit/>
          </a:bodyPr>
          <a:lstStyle/>
          <a:p>
            <a:r>
              <a:rPr lang="en-US" sz="3600" b="1" dirty="0"/>
              <a:t>An example from Cambodia: Angkor LiDAR</a:t>
            </a:r>
          </a:p>
        </p:txBody>
      </p:sp>
      <p:pic>
        <p:nvPicPr>
          <p:cNvPr id="8" name="Picture 7" descr="A blue and orange sky with clouds&#10;&#10;Description automatically generated">
            <a:extLst>
              <a:ext uri="{FF2B5EF4-FFF2-40B4-BE49-F238E27FC236}">
                <a16:creationId xmlns:a16="http://schemas.microsoft.com/office/drawing/2014/main" id="{B6C76335-345A-CB83-CB1E-C88031850EBF}"/>
              </a:ext>
            </a:extLst>
          </p:cNvPr>
          <p:cNvPicPr>
            <a:picLocks noChangeAspect="1"/>
          </p:cNvPicPr>
          <p:nvPr/>
        </p:nvPicPr>
        <p:blipFill>
          <a:blip r:embed="rId4"/>
          <a:stretch>
            <a:fillRect/>
          </a:stretch>
        </p:blipFill>
        <p:spPr>
          <a:xfrm>
            <a:off x="942472" y="2222544"/>
            <a:ext cx="6242061" cy="4026129"/>
          </a:xfrm>
          <a:prstGeom prst="rect">
            <a:avLst/>
          </a:prstGeom>
        </p:spPr>
      </p:pic>
      <p:sp>
        <p:nvSpPr>
          <p:cNvPr id="11" name="TextBox 10">
            <a:extLst>
              <a:ext uri="{FF2B5EF4-FFF2-40B4-BE49-F238E27FC236}">
                <a16:creationId xmlns:a16="http://schemas.microsoft.com/office/drawing/2014/main" id="{D611A375-4303-DB88-3620-5836DF8E700C}"/>
              </a:ext>
            </a:extLst>
          </p:cNvPr>
          <p:cNvSpPr txBox="1"/>
          <p:nvPr/>
        </p:nvSpPr>
        <p:spPr>
          <a:xfrm>
            <a:off x="942472" y="6339944"/>
            <a:ext cx="10696604" cy="276999"/>
          </a:xfrm>
          <a:prstGeom prst="rect">
            <a:avLst/>
          </a:prstGeom>
          <a:noFill/>
        </p:spPr>
        <p:txBody>
          <a:bodyPr wrap="square" rtlCol="0">
            <a:spAutoFit/>
          </a:bodyPr>
          <a:lstStyle/>
          <a:p>
            <a:r>
              <a:rPr lang="en-AU" sz="1200" dirty="0"/>
              <a:t>Images: Preah Khan of Kampong </a:t>
            </a:r>
            <a:r>
              <a:rPr lang="en-AU" sz="1200" dirty="0" err="1"/>
              <a:t>Svay</a:t>
            </a:r>
            <a:r>
              <a:rPr lang="en-AU" sz="1200" dirty="0"/>
              <a:t>, </a:t>
            </a:r>
            <a:r>
              <a:rPr lang="en-AU" sz="1200" dirty="0">
                <a:hlinkClick r:id="rId5"/>
              </a:rPr>
              <a:t>Cambodian Archaeological Lidar Initiative</a:t>
            </a:r>
            <a:r>
              <a:rPr lang="en-AU" sz="1200" dirty="0"/>
              <a:t> (2015) and Overview map of Greater Angkor (</a:t>
            </a:r>
            <a:r>
              <a:rPr lang="en-AU" sz="1200" dirty="0">
                <a:hlinkClick r:id="rId6"/>
              </a:rPr>
              <a:t>Evans, 2015</a:t>
            </a:r>
            <a:r>
              <a:rPr lang="en-AU" sz="1200" dirty="0"/>
              <a:t>) </a:t>
            </a:r>
          </a:p>
        </p:txBody>
      </p:sp>
      <p:pic>
        <p:nvPicPr>
          <p:cNvPr id="13" name="Picture 12">
            <a:extLst>
              <a:ext uri="{FF2B5EF4-FFF2-40B4-BE49-F238E27FC236}">
                <a16:creationId xmlns:a16="http://schemas.microsoft.com/office/drawing/2014/main" id="{688EF15E-DBA8-2BFF-3BE8-F64A3B3F148A}"/>
              </a:ext>
            </a:extLst>
          </p:cNvPr>
          <p:cNvPicPr>
            <a:picLocks noChangeAspect="1"/>
          </p:cNvPicPr>
          <p:nvPr/>
        </p:nvPicPr>
        <p:blipFill>
          <a:blip r:embed="rId7"/>
          <a:stretch>
            <a:fillRect/>
          </a:stretch>
        </p:blipFill>
        <p:spPr>
          <a:xfrm>
            <a:off x="7409120" y="2785783"/>
            <a:ext cx="4229956" cy="3390769"/>
          </a:xfrm>
          <a:prstGeom prst="rect">
            <a:avLst/>
          </a:prstGeom>
        </p:spPr>
      </p:pic>
    </p:spTree>
    <p:extLst>
      <p:ext uri="{BB962C8B-B14F-4D97-AF65-F5344CB8AC3E}">
        <p14:creationId xmlns:p14="http://schemas.microsoft.com/office/powerpoint/2010/main" val="253559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nger Wrong Way Sign - Turn Back Sign Online, SKU: K-7427">
            <a:extLst>
              <a:ext uri="{FF2B5EF4-FFF2-40B4-BE49-F238E27FC236}">
                <a16:creationId xmlns:a16="http://schemas.microsoft.com/office/drawing/2014/main" id="{4E817469-84DB-FE4D-A285-53602DA7D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383" y="592609"/>
            <a:ext cx="8375233" cy="567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89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50231" y="1766602"/>
            <a:ext cx="9338187" cy="855790"/>
          </a:xfrm>
        </p:spPr>
        <p:txBody>
          <a:bodyPr>
            <a:normAutofit/>
          </a:bodyPr>
          <a:lstStyle/>
          <a:p>
            <a:r>
              <a:rPr lang="en-US" sz="3600" b="1" dirty="0"/>
              <a:t>The language of location</a:t>
            </a:r>
          </a:p>
        </p:txBody>
      </p:sp>
      <p:sp>
        <p:nvSpPr>
          <p:cNvPr id="5" name="Text Placeholder 2">
            <a:extLst>
              <a:ext uri="{FF2B5EF4-FFF2-40B4-BE49-F238E27FC236}">
                <a16:creationId xmlns:a16="http://schemas.microsoft.com/office/drawing/2014/main" id="{B27EBF5D-8606-0D61-BB0E-0F972134D0C6}"/>
              </a:ext>
            </a:extLst>
          </p:cNvPr>
          <p:cNvSpPr txBox="1">
            <a:spLocks/>
          </p:cNvSpPr>
          <p:nvPr/>
        </p:nvSpPr>
        <p:spPr>
          <a:xfrm>
            <a:off x="6316803" y="2687879"/>
            <a:ext cx="4909972" cy="3700867"/>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Location and spatial data on the Earth’s surface can be thought of as a language or system</a:t>
            </a:r>
          </a:p>
          <a:p>
            <a:r>
              <a:rPr lang="en-US" sz="2000" dirty="0"/>
              <a:t>Geodetic surveys are important forms of data collection which translate the Earth’s surface into a series of reference points</a:t>
            </a:r>
          </a:p>
          <a:p>
            <a:r>
              <a:rPr lang="en-US" sz="2000" dirty="0"/>
              <a:t>Accurate data storage, communication and representation is very important for GIS</a:t>
            </a:r>
          </a:p>
          <a:p>
            <a:r>
              <a:rPr lang="en-US" sz="2000" dirty="0"/>
              <a:t>These reference systems are frequently updated and many systems exist – always find out which one your data is in!</a:t>
            </a:r>
          </a:p>
        </p:txBody>
      </p:sp>
      <p:sp>
        <p:nvSpPr>
          <p:cNvPr id="7" name="TextBox 6">
            <a:extLst>
              <a:ext uri="{FF2B5EF4-FFF2-40B4-BE49-F238E27FC236}">
                <a16:creationId xmlns:a16="http://schemas.microsoft.com/office/drawing/2014/main" id="{1A1331F3-42FB-6CFD-FD44-4E7F6DC80FEC}"/>
              </a:ext>
            </a:extLst>
          </p:cNvPr>
          <p:cNvSpPr txBox="1"/>
          <p:nvPr/>
        </p:nvSpPr>
        <p:spPr>
          <a:xfrm>
            <a:off x="833744" y="6314001"/>
            <a:ext cx="5041456" cy="307777"/>
          </a:xfrm>
          <a:prstGeom prst="rect">
            <a:avLst/>
          </a:prstGeom>
          <a:noFill/>
        </p:spPr>
        <p:txBody>
          <a:bodyPr wrap="square" rtlCol="0">
            <a:spAutoFit/>
          </a:bodyPr>
          <a:lstStyle/>
          <a:p>
            <a:r>
              <a:rPr lang="en-AU" dirty="0"/>
              <a:t>Image: Coordinate Systems, </a:t>
            </a:r>
            <a:r>
              <a:rPr lang="en-AU" dirty="0" err="1">
                <a:hlinkClick r:id="rId4"/>
              </a:rPr>
              <a:t>Gimond</a:t>
            </a:r>
            <a:r>
              <a:rPr lang="en-AU" dirty="0"/>
              <a:t> (2023)</a:t>
            </a:r>
          </a:p>
        </p:txBody>
      </p:sp>
      <p:pic>
        <p:nvPicPr>
          <p:cNvPr id="12" name="Picture 11">
            <a:extLst>
              <a:ext uri="{FF2B5EF4-FFF2-40B4-BE49-F238E27FC236}">
                <a16:creationId xmlns:a16="http://schemas.microsoft.com/office/drawing/2014/main" id="{066C233F-C603-69A0-A652-CD21170AF830}"/>
              </a:ext>
            </a:extLst>
          </p:cNvPr>
          <p:cNvPicPr>
            <a:picLocks noChangeAspect="1"/>
          </p:cNvPicPr>
          <p:nvPr/>
        </p:nvPicPr>
        <p:blipFill>
          <a:blip r:embed="rId5"/>
          <a:stretch>
            <a:fillRect/>
          </a:stretch>
        </p:blipFill>
        <p:spPr>
          <a:xfrm>
            <a:off x="501078" y="3284620"/>
            <a:ext cx="5887762" cy="2227476"/>
          </a:xfrm>
          <a:prstGeom prst="rect">
            <a:avLst/>
          </a:prstGeom>
        </p:spPr>
      </p:pic>
    </p:spTree>
    <p:extLst>
      <p:ext uri="{BB962C8B-B14F-4D97-AF65-F5344CB8AC3E}">
        <p14:creationId xmlns:p14="http://schemas.microsoft.com/office/powerpoint/2010/main" val="204094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50231" y="1766602"/>
            <a:ext cx="9338187" cy="855790"/>
          </a:xfrm>
        </p:spPr>
        <p:txBody>
          <a:bodyPr>
            <a:normAutofit/>
          </a:bodyPr>
          <a:lstStyle/>
          <a:p>
            <a:r>
              <a:rPr lang="en-US" sz="3600" b="1" dirty="0"/>
              <a:t>Geographic Coordinate Systems</a:t>
            </a:r>
          </a:p>
        </p:txBody>
      </p:sp>
      <p:pic>
        <p:nvPicPr>
          <p:cNvPr id="9222" name="Picture 6" descr="undefined">
            <a:extLst>
              <a:ext uri="{FF2B5EF4-FFF2-40B4-BE49-F238E27FC236}">
                <a16:creationId xmlns:a16="http://schemas.microsoft.com/office/drawing/2014/main" id="{15B0D622-0CFD-0627-10B7-15E5EE115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493" y="2622392"/>
            <a:ext cx="6817185" cy="3554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B27EBF5D-8606-0D61-BB0E-0F972134D0C6}"/>
              </a:ext>
            </a:extLst>
          </p:cNvPr>
          <p:cNvSpPr txBox="1">
            <a:spLocks/>
          </p:cNvSpPr>
          <p:nvPr/>
        </p:nvSpPr>
        <p:spPr>
          <a:xfrm>
            <a:off x="648019" y="2839453"/>
            <a:ext cx="4176646" cy="3347451"/>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Most web-based applications will use the ‘World Geodetic System 1984’(WGS 84) as a reference standard</a:t>
            </a:r>
          </a:p>
          <a:p>
            <a:r>
              <a:rPr lang="en-US" sz="2000" dirty="0"/>
              <a:t>Location on the Earth’s surface (For example: latitude, longitude)</a:t>
            </a:r>
          </a:p>
          <a:p>
            <a:r>
              <a:rPr lang="en-US" sz="2000" dirty="0"/>
              <a:t>Each coordinate system will use different reference points to store information about locations</a:t>
            </a:r>
          </a:p>
          <a:p>
            <a:r>
              <a:rPr lang="en-US" sz="2000" dirty="0"/>
              <a:t>Knowing which geographic coordinate system your data is referring to is </a:t>
            </a:r>
            <a:r>
              <a:rPr lang="en-US" sz="2000" b="1" dirty="0"/>
              <a:t>vital</a:t>
            </a:r>
            <a:r>
              <a:rPr lang="en-US" sz="2000" dirty="0"/>
              <a:t> to making useful and accurate maps</a:t>
            </a:r>
          </a:p>
        </p:txBody>
      </p:sp>
      <p:sp>
        <p:nvSpPr>
          <p:cNvPr id="8" name="TextBox 7">
            <a:extLst>
              <a:ext uri="{FF2B5EF4-FFF2-40B4-BE49-F238E27FC236}">
                <a16:creationId xmlns:a16="http://schemas.microsoft.com/office/drawing/2014/main" id="{3D823EB3-7E01-C4FA-5541-BE233E1CD44C}"/>
              </a:ext>
            </a:extLst>
          </p:cNvPr>
          <p:cNvSpPr txBox="1"/>
          <p:nvPr/>
        </p:nvSpPr>
        <p:spPr>
          <a:xfrm>
            <a:off x="5146962" y="6186904"/>
            <a:ext cx="5041456" cy="307777"/>
          </a:xfrm>
          <a:prstGeom prst="rect">
            <a:avLst/>
          </a:prstGeom>
          <a:noFill/>
        </p:spPr>
        <p:txBody>
          <a:bodyPr wrap="square" rtlCol="0">
            <a:spAutoFit/>
          </a:bodyPr>
          <a:lstStyle/>
          <a:p>
            <a:r>
              <a:rPr lang="en-AU" dirty="0"/>
              <a:t>Image: Latitude and longitude, </a:t>
            </a:r>
            <a:r>
              <a:rPr lang="en-AU" dirty="0" err="1">
                <a:hlinkClick r:id="rId5"/>
              </a:rPr>
              <a:t>Wikicommons</a:t>
            </a:r>
            <a:r>
              <a:rPr lang="en-AU" dirty="0"/>
              <a:t> (2024)</a:t>
            </a:r>
          </a:p>
        </p:txBody>
      </p:sp>
    </p:spTree>
    <p:extLst>
      <p:ext uri="{BB962C8B-B14F-4D97-AF65-F5344CB8AC3E}">
        <p14:creationId xmlns:p14="http://schemas.microsoft.com/office/powerpoint/2010/main" val="111574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Projections</a:t>
            </a:r>
          </a:p>
        </p:txBody>
      </p:sp>
      <p:sp>
        <p:nvSpPr>
          <p:cNvPr id="10" name="TextBox 9">
            <a:extLst>
              <a:ext uri="{FF2B5EF4-FFF2-40B4-BE49-F238E27FC236}">
                <a16:creationId xmlns:a16="http://schemas.microsoft.com/office/drawing/2014/main" id="{9C63A1AD-6172-4BC2-C7CD-5D2C66C90607}"/>
              </a:ext>
            </a:extLst>
          </p:cNvPr>
          <p:cNvSpPr txBox="1"/>
          <p:nvPr/>
        </p:nvSpPr>
        <p:spPr>
          <a:xfrm>
            <a:off x="463280" y="6232000"/>
            <a:ext cx="5926146" cy="307777"/>
          </a:xfrm>
          <a:prstGeom prst="rect">
            <a:avLst/>
          </a:prstGeom>
          <a:noFill/>
        </p:spPr>
        <p:txBody>
          <a:bodyPr wrap="square" rtlCol="0">
            <a:spAutoFit/>
          </a:bodyPr>
          <a:lstStyle/>
          <a:p>
            <a:r>
              <a:rPr lang="en-AU" dirty="0"/>
              <a:t>Image: Planar, conical and cylindrical map projections (</a:t>
            </a:r>
            <a:r>
              <a:rPr lang="en-AU" dirty="0">
                <a:hlinkClick r:id="rId4"/>
              </a:rPr>
              <a:t>Battersby, 2017</a:t>
            </a:r>
            <a:r>
              <a:rPr lang="en-AU" dirty="0"/>
              <a:t>)</a:t>
            </a:r>
          </a:p>
        </p:txBody>
      </p:sp>
      <p:pic>
        <p:nvPicPr>
          <p:cNvPr id="4" name="Picture 3">
            <a:extLst>
              <a:ext uri="{FF2B5EF4-FFF2-40B4-BE49-F238E27FC236}">
                <a16:creationId xmlns:a16="http://schemas.microsoft.com/office/drawing/2014/main" id="{295EBC97-59F0-DC3B-7CA3-CB5E003E4971}"/>
              </a:ext>
            </a:extLst>
          </p:cNvPr>
          <p:cNvPicPr>
            <a:picLocks noChangeAspect="1"/>
          </p:cNvPicPr>
          <p:nvPr/>
        </p:nvPicPr>
        <p:blipFill>
          <a:blip r:embed="rId5"/>
          <a:stretch>
            <a:fillRect/>
          </a:stretch>
        </p:blipFill>
        <p:spPr>
          <a:xfrm>
            <a:off x="460552" y="2167024"/>
            <a:ext cx="5928874" cy="3962743"/>
          </a:xfrm>
          <a:prstGeom prst="rect">
            <a:avLst/>
          </a:prstGeom>
        </p:spPr>
      </p:pic>
      <p:sp>
        <p:nvSpPr>
          <p:cNvPr id="5" name="Text Placeholder 2">
            <a:extLst>
              <a:ext uri="{FF2B5EF4-FFF2-40B4-BE49-F238E27FC236}">
                <a16:creationId xmlns:a16="http://schemas.microsoft.com/office/drawing/2014/main" id="{4652C57A-94AE-C6C4-B880-14386F4DABAE}"/>
              </a:ext>
            </a:extLst>
          </p:cNvPr>
          <p:cNvSpPr txBox="1">
            <a:spLocks/>
          </p:cNvSpPr>
          <p:nvPr/>
        </p:nvSpPr>
        <p:spPr>
          <a:xfrm>
            <a:off x="6627714" y="2561884"/>
            <a:ext cx="4862444" cy="385094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As the Earth is round, we must ‘project’ it onto a flat surface to create a map</a:t>
            </a:r>
          </a:p>
          <a:p>
            <a:r>
              <a:rPr lang="en-US" sz="2000" dirty="0"/>
              <a:t>These are known as ‘map projections’</a:t>
            </a:r>
          </a:p>
          <a:p>
            <a:r>
              <a:rPr lang="en-US" sz="2000" dirty="0"/>
              <a:t>All projections will distort area, distance, angle (or any combination of the three)</a:t>
            </a:r>
          </a:p>
          <a:p>
            <a:r>
              <a:rPr lang="en-US" sz="2000" dirty="0"/>
              <a:t>Different projections can visualize the same data in different ways</a:t>
            </a:r>
          </a:p>
          <a:p>
            <a:r>
              <a:rPr lang="en-US" sz="2000" dirty="0"/>
              <a:t>You cannot perform spatial analysis correctly without knowing which projection your data is in</a:t>
            </a:r>
          </a:p>
          <a:p>
            <a:r>
              <a:rPr lang="en-US" sz="2000" dirty="0"/>
              <a:t>A helpful </a:t>
            </a:r>
            <a:r>
              <a:rPr lang="en-US" sz="2000" dirty="0">
                <a:hlinkClick r:id="rId6"/>
              </a:rPr>
              <a:t>YouTube video</a:t>
            </a:r>
            <a:r>
              <a:rPr lang="en-US" sz="2000" dirty="0"/>
              <a:t> to explain</a:t>
            </a:r>
          </a:p>
        </p:txBody>
      </p:sp>
    </p:spTree>
    <p:extLst>
      <p:ext uri="{BB962C8B-B14F-4D97-AF65-F5344CB8AC3E}">
        <p14:creationId xmlns:p14="http://schemas.microsoft.com/office/powerpoint/2010/main" val="2755154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464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fontScale="90000"/>
          </a:bodyPr>
          <a:lstStyle/>
          <a:p>
            <a:r>
              <a:rPr lang="en-US" sz="3600" b="1" dirty="0"/>
              <a:t>The most famous projection (and its distortions)</a:t>
            </a:r>
          </a:p>
        </p:txBody>
      </p:sp>
      <p:pic>
        <p:nvPicPr>
          <p:cNvPr id="3" name="Picture 2" descr="Mercator Tissot Indicatrix">
            <a:extLst>
              <a:ext uri="{FF2B5EF4-FFF2-40B4-BE49-F238E27FC236}">
                <a16:creationId xmlns:a16="http://schemas.microsoft.com/office/drawing/2014/main" id="{7C48648F-7ACF-76F2-640D-393F277B8860}"/>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l="23390" r="23513"/>
          <a:stretch/>
        </p:blipFill>
        <p:spPr bwMode="auto">
          <a:xfrm>
            <a:off x="7800151" y="2559432"/>
            <a:ext cx="3693694" cy="34782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a:extLst>
              <a:ext uri="{FF2B5EF4-FFF2-40B4-BE49-F238E27FC236}">
                <a16:creationId xmlns:a16="http://schemas.microsoft.com/office/drawing/2014/main" id="{5C85660A-828A-475B-B94D-378B5E4B9868}"/>
              </a:ext>
            </a:extLst>
          </p:cNvPr>
          <p:cNvPicPr>
            <a:picLocks noChangeAspect="1"/>
          </p:cNvPicPr>
          <p:nvPr/>
        </p:nvPicPr>
        <p:blipFill>
          <a:blip r:embed="rId5"/>
          <a:stretch>
            <a:fillRect/>
          </a:stretch>
        </p:blipFill>
        <p:spPr>
          <a:xfrm>
            <a:off x="3595755" y="2559432"/>
            <a:ext cx="4098558" cy="3478267"/>
          </a:xfrm>
          <a:prstGeom prst="rect">
            <a:avLst/>
          </a:prstGeom>
        </p:spPr>
      </p:pic>
      <p:sp>
        <p:nvSpPr>
          <p:cNvPr id="7" name="Text Placeholder 2">
            <a:extLst>
              <a:ext uri="{FF2B5EF4-FFF2-40B4-BE49-F238E27FC236}">
                <a16:creationId xmlns:a16="http://schemas.microsoft.com/office/drawing/2014/main" id="{90DD9381-0605-0FDA-6B9D-61E285BE941B}"/>
              </a:ext>
            </a:extLst>
          </p:cNvPr>
          <p:cNvSpPr txBox="1">
            <a:spLocks/>
          </p:cNvSpPr>
          <p:nvPr/>
        </p:nvSpPr>
        <p:spPr>
          <a:xfrm>
            <a:off x="383324" y="2559431"/>
            <a:ext cx="2829107" cy="347826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The Mercator Projection is the most </a:t>
            </a:r>
            <a:r>
              <a:rPr lang="en-US" sz="2000" dirty="0" err="1"/>
              <a:t>recognisable</a:t>
            </a:r>
            <a:r>
              <a:rPr lang="en-US" sz="2000" dirty="0"/>
              <a:t> projection</a:t>
            </a:r>
          </a:p>
          <a:p>
            <a:r>
              <a:rPr lang="en-US" sz="2000" dirty="0"/>
              <a:t>Although angles are preserved in this projection, area and shape are actually distorted</a:t>
            </a:r>
          </a:p>
          <a:p>
            <a:r>
              <a:rPr lang="en-US" sz="2000" dirty="0"/>
              <a:t>See </a:t>
            </a:r>
            <a:r>
              <a:rPr lang="en-US" sz="2000" dirty="0">
                <a:hlinkClick r:id="rId6"/>
              </a:rPr>
              <a:t>this website</a:t>
            </a:r>
            <a:r>
              <a:rPr lang="en-US" sz="2000" dirty="0"/>
              <a:t> for further information </a:t>
            </a:r>
          </a:p>
        </p:txBody>
      </p:sp>
      <p:sp>
        <p:nvSpPr>
          <p:cNvPr id="8" name="TextBox 7">
            <a:extLst>
              <a:ext uri="{FF2B5EF4-FFF2-40B4-BE49-F238E27FC236}">
                <a16:creationId xmlns:a16="http://schemas.microsoft.com/office/drawing/2014/main" id="{C5C6F080-2C48-69BD-1EC5-7968B3E66A5C}"/>
              </a:ext>
            </a:extLst>
          </p:cNvPr>
          <p:cNvSpPr txBox="1"/>
          <p:nvPr/>
        </p:nvSpPr>
        <p:spPr>
          <a:xfrm>
            <a:off x="3595755" y="6276218"/>
            <a:ext cx="7898090" cy="317087"/>
          </a:xfrm>
          <a:prstGeom prst="rect">
            <a:avLst/>
          </a:prstGeom>
          <a:noFill/>
        </p:spPr>
        <p:txBody>
          <a:bodyPr wrap="square" rtlCol="0">
            <a:spAutoFit/>
          </a:bodyPr>
          <a:lstStyle/>
          <a:p>
            <a:r>
              <a:rPr lang="en-AU" dirty="0"/>
              <a:t>Image: The Mercator projection (</a:t>
            </a:r>
            <a:r>
              <a:rPr lang="en-AU" dirty="0" err="1"/>
              <a:t>Wikicommons</a:t>
            </a:r>
            <a:r>
              <a:rPr lang="en-AU" dirty="0"/>
              <a:t>, 2024) and the </a:t>
            </a:r>
            <a:r>
              <a:rPr lang="en-AU" dirty="0">
                <a:hlinkClick r:id="rId7"/>
              </a:rPr>
              <a:t>Mercator Tissot Indicatrix</a:t>
            </a:r>
            <a:endParaRPr lang="en-AU" dirty="0"/>
          </a:p>
        </p:txBody>
      </p:sp>
    </p:spTree>
    <p:extLst>
      <p:ext uri="{BB962C8B-B14F-4D97-AF65-F5344CB8AC3E}">
        <p14:creationId xmlns:p14="http://schemas.microsoft.com/office/powerpoint/2010/main" val="1024755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Geographic Data</a:t>
            </a:r>
          </a:p>
        </p:txBody>
      </p:sp>
      <p:pic>
        <p:nvPicPr>
          <p:cNvPr id="9" name="Picture 2" descr="Cartoon image of GIS layers, each representing a different type of feature in the real world: customers as points, streets as lines, parcels as polygons, elevation as continuous raster data, and land usage as categorigal raster data, with the &quot;real world&quot; below them.">
            <a:extLst>
              <a:ext uri="{FF2B5EF4-FFF2-40B4-BE49-F238E27FC236}">
                <a16:creationId xmlns:a16="http://schemas.microsoft.com/office/drawing/2014/main" id="{40BDF8A0-55EC-3A07-E353-CDA237347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36" y="2323928"/>
            <a:ext cx="2430603" cy="35545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63A1AD-6172-4BC2-C7CD-5D2C66C90607}"/>
              </a:ext>
            </a:extLst>
          </p:cNvPr>
          <p:cNvSpPr txBox="1"/>
          <p:nvPr/>
        </p:nvSpPr>
        <p:spPr>
          <a:xfrm>
            <a:off x="696136" y="6035404"/>
            <a:ext cx="2961709" cy="523220"/>
          </a:xfrm>
          <a:prstGeom prst="rect">
            <a:avLst/>
          </a:prstGeom>
          <a:noFill/>
        </p:spPr>
        <p:txBody>
          <a:bodyPr wrap="square" rtlCol="0">
            <a:spAutoFit/>
          </a:bodyPr>
          <a:lstStyle/>
          <a:p>
            <a:r>
              <a:rPr lang="en-AU" dirty="0"/>
              <a:t>Image: ‘Layers’ of spatial data, </a:t>
            </a:r>
            <a:r>
              <a:rPr lang="en-AU" dirty="0">
                <a:hlinkClick r:id="rId5"/>
              </a:rPr>
              <a:t>Campbell and Shin (2011)</a:t>
            </a:r>
            <a:endParaRPr lang="en-AU" dirty="0"/>
          </a:p>
        </p:txBody>
      </p:sp>
      <p:sp>
        <p:nvSpPr>
          <p:cNvPr id="11" name="Text Placeholder 2">
            <a:extLst>
              <a:ext uri="{FF2B5EF4-FFF2-40B4-BE49-F238E27FC236}">
                <a16:creationId xmlns:a16="http://schemas.microsoft.com/office/drawing/2014/main" id="{52C08D66-7C4E-F91D-820B-3535B3E1FA11}"/>
              </a:ext>
            </a:extLst>
          </p:cNvPr>
          <p:cNvSpPr txBox="1">
            <a:spLocks/>
          </p:cNvSpPr>
          <p:nvPr/>
        </p:nvSpPr>
        <p:spPr>
          <a:xfrm>
            <a:off x="3523567" y="2268184"/>
            <a:ext cx="6652820" cy="42904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AU" sz="2000" dirty="0"/>
              <a:t>All geographic data is </a:t>
            </a:r>
            <a:r>
              <a:rPr lang="en-AU" sz="2000" b="1" dirty="0"/>
              <a:t>a representation of the real world</a:t>
            </a:r>
            <a:endParaRPr lang="en-AU" sz="2000" dirty="0"/>
          </a:p>
          <a:p>
            <a:r>
              <a:rPr lang="en-AU" sz="2000" dirty="0"/>
              <a:t>We separate different </a:t>
            </a:r>
            <a:r>
              <a:rPr lang="en-AU" sz="2000" b="1" dirty="0"/>
              <a:t>features</a:t>
            </a:r>
            <a:r>
              <a:rPr lang="en-AU" sz="2000" dirty="0"/>
              <a:t> (trees, people, streets, rivers, buildings, etc) into </a:t>
            </a:r>
            <a:r>
              <a:rPr lang="en-AU" sz="2000" b="1" dirty="0"/>
              <a:t>layers</a:t>
            </a:r>
            <a:endParaRPr lang="en-AU" sz="2000" dirty="0"/>
          </a:p>
          <a:p>
            <a:r>
              <a:rPr lang="en-AU" sz="2000" dirty="0"/>
              <a:t>When we </a:t>
            </a:r>
            <a:r>
              <a:rPr lang="en-AU" sz="2000" b="1" dirty="0"/>
              <a:t>overlay</a:t>
            </a:r>
            <a:r>
              <a:rPr lang="en-AU" sz="2000" dirty="0"/>
              <a:t> these representations, we are able to reveal spatial relationships and patterns</a:t>
            </a:r>
          </a:p>
          <a:p>
            <a:pPr marL="114300" indent="0">
              <a:buNone/>
            </a:pPr>
            <a:endParaRPr lang="en-AU" sz="2000" dirty="0"/>
          </a:p>
          <a:p>
            <a:pPr marL="114300" indent="0">
              <a:buNone/>
            </a:pPr>
            <a:r>
              <a:rPr lang="en-AU" sz="2000" dirty="0"/>
              <a:t>There are two types of geographic data:</a:t>
            </a:r>
          </a:p>
          <a:p>
            <a:r>
              <a:rPr lang="en-AU" sz="2000" dirty="0"/>
              <a:t>Vector data (points, lines and polygons)</a:t>
            </a:r>
          </a:p>
          <a:p>
            <a:r>
              <a:rPr lang="en-AU" sz="2000" dirty="0"/>
              <a:t>Raster data (pixels or grids)</a:t>
            </a:r>
          </a:p>
        </p:txBody>
      </p:sp>
    </p:spTree>
    <p:extLst>
      <p:ext uri="{BB962C8B-B14F-4D97-AF65-F5344CB8AC3E}">
        <p14:creationId xmlns:p14="http://schemas.microsoft.com/office/powerpoint/2010/main" val="3371789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Geographic Data: Vector or raster?</a:t>
            </a:r>
          </a:p>
        </p:txBody>
      </p:sp>
      <p:pic>
        <p:nvPicPr>
          <p:cNvPr id="7" name="Picture 6">
            <a:extLst>
              <a:ext uri="{FF2B5EF4-FFF2-40B4-BE49-F238E27FC236}">
                <a16:creationId xmlns:a16="http://schemas.microsoft.com/office/drawing/2014/main" id="{E4466D78-5A3B-C188-DCB7-5744C3AB38A3}"/>
              </a:ext>
            </a:extLst>
          </p:cNvPr>
          <p:cNvPicPr>
            <a:picLocks noChangeAspect="1"/>
          </p:cNvPicPr>
          <p:nvPr/>
        </p:nvPicPr>
        <p:blipFill>
          <a:blip r:embed="rId4"/>
          <a:stretch>
            <a:fillRect/>
          </a:stretch>
        </p:blipFill>
        <p:spPr>
          <a:xfrm>
            <a:off x="590370" y="2294556"/>
            <a:ext cx="5211202" cy="1941053"/>
          </a:xfrm>
          <a:prstGeom prst="rect">
            <a:avLst/>
          </a:prstGeom>
          <a:ln>
            <a:solidFill>
              <a:schemeClr val="tx1"/>
            </a:solidFill>
          </a:ln>
        </p:spPr>
      </p:pic>
      <p:pic>
        <p:nvPicPr>
          <p:cNvPr id="12" name="Picture 11">
            <a:extLst>
              <a:ext uri="{FF2B5EF4-FFF2-40B4-BE49-F238E27FC236}">
                <a16:creationId xmlns:a16="http://schemas.microsoft.com/office/drawing/2014/main" id="{FBC128C8-E173-6728-14B9-2E9C166D4349}"/>
              </a:ext>
            </a:extLst>
          </p:cNvPr>
          <p:cNvPicPr>
            <a:picLocks noChangeAspect="1"/>
          </p:cNvPicPr>
          <p:nvPr/>
        </p:nvPicPr>
        <p:blipFill>
          <a:blip r:embed="rId5"/>
          <a:stretch>
            <a:fillRect/>
          </a:stretch>
        </p:blipFill>
        <p:spPr>
          <a:xfrm>
            <a:off x="590370" y="4470944"/>
            <a:ext cx="5211202" cy="1762196"/>
          </a:xfrm>
          <a:prstGeom prst="rect">
            <a:avLst/>
          </a:prstGeom>
          <a:ln>
            <a:solidFill>
              <a:schemeClr val="tx1"/>
            </a:solidFill>
          </a:ln>
        </p:spPr>
      </p:pic>
      <p:pic>
        <p:nvPicPr>
          <p:cNvPr id="14" name="Picture 13">
            <a:extLst>
              <a:ext uri="{FF2B5EF4-FFF2-40B4-BE49-F238E27FC236}">
                <a16:creationId xmlns:a16="http://schemas.microsoft.com/office/drawing/2014/main" id="{A5A2746B-B64F-FB70-0792-5937E6BA472F}"/>
              </a:ext>
            </a:extLst>
          </p:cNvPr>
          <p:cNvPicPr>
            <a:picLocks noChangeAspect="1"/>
          </p:cNvPicPr>
          <p:nvPr/>
        </p:nvPicPr>
        <p:blipFill>
          <a:blip r:embed="rId6"/>
          <a:stretch>
            <a:fillRect/>
          </a:stretch>
        </p:blipFill>
        <p:spPr>
          <a:xfrm>
            <a:off x="6210525" y="4470944"/>
            <a:ext cx="5067504" cy="1762196"/>
          </a:xfrm>
          <a:prstGeom prst="rect">
            <a:avLst/>
          </a:prstGeom>
          <a:ln>
            <a:solidFill>
              <a:schemeClr val="tx1"/>
            </a:solidFill>
          </a:ln>
        </p:spPr>
      </p:pic>
      <p:sp>
        <p:nvSpPr>
          <p:cNvPr id="17" name="Text Placeholder 2">
            <a:extLst>
              <a:ext uri="{FF2B5EF4-FFF2-40B4-BE49-F238E27FC236}">
                <a16:creationId xmlns:a16="http://schemas.microsoft.com/office/drawing/2014/main" id="{298CDDA1-6425-F9A3-36B6-F1CAC002A8EC}"/>
              </a:ext>
            </a:extLst>
          </p:cNvPr>
          <p:cNvSpPr txBox="1">
            <a:spLocks/>
          </p:cNvSpPr>
          <p:nvPr/>
        </p:nvSpPr>
        <p:spPr>
          <a:xfrm>
            <a:off x="6096000" y="2622392"/>
            <a:ext cx="4954660" cy="1613217"/>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AU" sz="2000" dirty="0"/>
              <a:t>Any object can be represented as either vector or raster. It just depends on what type of analysis is being conducted. For this workshop, we will be using vector data.</a:t>
            </a:r>
          </a:p>
          <a:p>
            <a:pPr marL="114300" indent="0">
              <a:buNone/>
            </a:pPr>
            <a:r>
              <a:rPr lang="en-AU" sz="2000" dirty="0"/>
              <a:t>Information on the differences between vector and raster representations can be found </a:t>
            </a:r>
            <a:r>
              <a:rPr lang="en-AU" sz="2000" dirty="0">
                <a:hlinkClick r:id="rId7"/>
              </a:rPr>
              <a:t>here</a:t>
            </a:r>
            <a:r>
              <a:rPr lang="en-AU" sz="2000" dirty="0"/>
              <a:t>.</a:t>
            </a:r>
          </a:p>
        </p:txBody>
      </p:sp>
      <p:sp>
        <p:nvSpPr>
          <p:cNvPr id="18" name="TextBox 17">
            <a:extLst>
              <a:ext uri="{FF2B5EF4-FFF2-40B4-BE49-F238E27FC236}">
                <a16:creationId xmlns:a16="http://schemas.microsoft.com/office/drawing/2014/main" id="{3D13C45C-F4D1-090A-0A26-D5D3D1ADD98A}"/>
              </a:ext>
            </a:extLst>
          </p:cNvPr>
          <p:cNvSpPr txBox="1"/>
          <p:nvPr/>
        </p:nvSpPr>
        <p:spPr>
          <a:xfrm>
            <a:off x="516231" y="6314586"/>
            <a:ext cx="5694294" cy="307777"/>
          </a:xfrm>
          <a:prstGeom prst="rect">
            <a:avLst/>
          </a:prstGeom>
          <a:noFill/>
        </p:spPr>
        <p:txBody>
          <a:bodyPr wrap="square" rtlCol="0">
            <a:spAutoFit/>
          </a:bodyPr>
          <a:lstStyle/>
          <a:p>
            <a:r>
              <a:rPr lang="en-AU" dirty="0"/>
              <a:t>Image: Two ways to represent the same feature (</a:t>
            </a:r>
            <a:r>
              <a:rPr lang="en-AU" dirty="0">
                <a:hlinkClick r:id="rId7"/>
              </a:rPr>
              <a:t>ESRI, 2024</a:t>
            </a:r>
            <a:r>
              <a:rPr lang="en-AU" dirty="0"/>
              <a:t>)</a:t>
            </a:r>
          </a:p>
        </p:txBody>
      </p:sp>
    </p:spTree>
    <p:extLst>
      <p:ext uri="{BB962C8B-B14F-4D97-AF65-F5344CB8AC3E}">
        <p14:creationId xmlns:p14="http://schemas.microsoft.com/office/powerpoint/2010/main" val="32524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Where does the data come from?</a:t>
            </a:r>
          </a:p>
        </p:txBody>
      </p:sp>
      <p:sp>
        <p:nvSpPr>
          <p:cNvPr id="4" name="Text Placeholder 2">
            <a:extLst>
              <a:ext uri="{FF2B5EF4-FFF2-40B4-BE49-F238E27FC236}">
                <a16:creationId xmlns:a16="http://schemas.microsoft.com/office/drawing/2014/main" id="{EEA15137-C24A-6AA5-0DE5-8A5E6D6737D6}"/>
              </a:ext>
            </a:extLst>
          </p:cNvPr>
          <p:cNvSpPr txBox="1">
            <a:spLocks/>
          </p:cNvSpPr>
          <p:nvPr/>
        </p:nvSpPr>
        <p:spPr>
          <a:xfrm>
            <a:off x="8261684" y="2622391"/>
            <a:ext cx="3444576" cy="37739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All georeferenced imagery can be used as spatial data in a GIS</a:t>
            </a:r>
          </a:p>
          <a:p>
            <a:r>
              <a:rPr lang="en-US" sz="2000" dirty="0"/>
              <a:t>Most commonly, datasets will be created by surveyors, NGOs, or government through various methods</a:t>
            </a:r>
          </a:p>
          <a:p>
            <a:r>
              <a:rPr lang="en-US" sz="2000" dirty="0"/>
              <a:t>Knowing who collected your data, when and why is very important before using it to make decisions</a:t>
            </a:r>
          </a:p>
        </p:txBody>
      </p:sp>
      <p:sp>
        <p:nvSpPr>
          <p:cNvPr id="7" name="TextBox 6">
            <a:extLst>
              <a:ext uri="{FF2B5EF4-FFF2-40B4-BE49-F238E27FC236}">
                <a16:creationId xmlns:a16="http://schemas.microsoft.com/office/drawing/2014/main" id="{8FFF14EE-4026-9B48-9FF3-8EDFA4ABC496}"/>
              </a:ext>
            </a:extLst>
          </p:cNvPr>
          <p:cNvSpPr txBox="1"/>
          <p:nvPr/>
        </p:nvSpPr>
        <p:spPr>
          <a:xfrm>
            <a:off x="807943" y="3936830"/>
            <a:ext cx="1751057" cy="461665"/>
          </a:xfrm>
          <a:prstGeom prst="rect">
            <a:avLst/>
          </a:prstGeom>
          <a:noFill/>
        </p:spPr>
        <p:txBody>
          <a:bodyPr wrap="square" rtlCol="0">
            <a:spAutoFit/>
          </a:bodyPr>
          <a:lstStyle/>
          <a:p>
            <a:r>
              <a:rPr lang="en-AU" sz="1200" dirty="0"/>
              <a:t>Image: </a:t>
            </a:r>
            <a:r>
              <a:rPr lang="en-AU" sz="1200" dirty="0">
                <a:hlinkClick r:id="rId3"/>
              </a:rPr>
              <a:t>Apple </a:t>
            </a:r>
            <a:r>
              <a:rPr lang="en-AU" sz="1200" dirty="0" err="1">
                <a:hlinkClick r:id="rId3"/>
              </a:rPr>
              <a:t>Airtag</a:t>
            </a:r>
            <a:endParaRPr lang="en-AU" sz="1200" dirty="0"/>
          </a:p>
          <a:p>
            <a:endParaRPr lang="en-AU" sz="1200" dirty="0"/>
          </a:p>
        </p:txBody>
      </p:sp>
      <p:pic>
        <p:nvPicPr>
          <p:cNvPr id="1026" name="Picture 2" descr="Apple AirTag - SmarTone Online Store">
            <a:extLst>
              <a:ext uri="{FF2B5EF4-FFF2-40B4-BE49-F238E27FC236}">
                <a16:creationId xmlns:a16="http://schemas.microsoft.com/office/drawing/2014/main" id="{BC888B75-C544-69AA-8157-34A2BDCA0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943" y="2017615"/>
            <a:ext cx="1919215" cy="1919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Care | SOCIAL DIGITAL">
            <a:extLst>
              <a:ext uri="{FF2B5EF4-FFF2-40B4-BE49-F238E27FC236}">
                <a16:creationId xmlns:a16="http://schemas.microsoft.com/office/drawing/2014/main" id="{6DF3C50F-493A-BB1E-B3AF-8F312B23B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27" y="4593442"/>
            <a:ext cx="3118646" cy="1752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B8A2E3-444F-F7BD-0429-6522E8EE2A54}"/>
              </a:ext>
            </a:extLst>
          </p:cNvPr>
          <p:cNvSpPr txBox="1"/>
          <p:nvPr/>
        </p:nvSpPr>
        <p:spPr>
          <a:xfrm>
            <a:off x="557463" y="6290904"/>
            <a:ext cx="2169695" cy="461665"/>
          </a:xfrm>
          <a:prstGeom prst="rect">
            <a:avLst/>
          </a:prstGeom>
          <a:noFill/>
        </p:spPr>
        <p:txBody>
          <a:bodyPr wrap="square" rtlCol="0">
            <a:spAutoFit/>
          </a:bodyPr>
          <a:lstStyle/>
          <a:p>
            <a:r>
              <a:rPr lang="en-AU" sz="1200" dirty="0"/>
              <a:t>Image: </a:t>
            </a:r>
            <a:r>
              <a:rPr lang="en-AU" sz="1200" dirty="0" err="1">
                <a:hlinkClick r:id="rId6"/>
              </a:rPr>
              <a:t>CommCare</a:t>
            </a:r>
            <a:r>
              <a:rPr lang="en-AU" sz="1200" dirty="0">
                <a:hlinkClick r:id="rId6"/>
              </a:rPr>
              <a:t> app</a:t>
            </a:r>
            <a:endParaRPr lang="en-AU" sz="1200" dirty="0"/>
          </a:p>
          <a:p>
            <a:endParaRPr lang="en-AU" sz="1200" dirty="0"/>
          </a:p>
        </p:txBody>
      </p:sp>
      <p:pic>
        <p:nvPicPr>
          <p:cNvPr id="1030" name="Picture 6" descr="What does a Land Surveyor do? - GeoScan Land Surveying">
            <a:extLst>
              <a:ext uri="{FF2B5EF4-FFF2-40B4-BE49-F238E27FC236}">
                <a16:creationId xmlns:a16="http://schemas.microsoft.com/office/drawing/2014/main" id="{56FC49C4-F491-B57C-0624-0D4617D49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5294" y="1991306"/>
            <a:ext cx="3118646" cy="2078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B38EE7-A824-F0F8-DB55-053E491469EE}"/>
              </a:ext>
            </a:extLst>
          </p:cNvPr>
          <p:cNvSpPr txBox="1"/>
          <p:nvPr/>
        </p:nvSpPr>
        <p:spPr>
          <a:xfrm>
            <a:off x="2727158" y="4089022"/>
            <a:ext cx="1751057" cy="461665"/>
          </a:xfrm>
          <a:prstGeom prst="rect">
            <a:avLst/>
          </a:prstGeom>
          <a:noFill/>
        </p:spPr>
        <p:txBody>
          <a:bodyPr wrap="square" rtlCol="0">
            <a:spAutoFit/>
          </a:bodyPr>
          <a:lstStyle/>
          <a:p>
            <a:r>
              <a:rPr lang="en-AU" sz="1200" dirty="0"/>
              <a:t>Image: </a:t>
            </a:r>
            <a:r>
              <a:rPr lang="en-AU" sz="1200" dirty="0">
                <a:hlinkClick r:id="rId8"/>
              </a:rPr>
              <a:t>Surveyors</a:t>
            </a:r>
            <a:endParaRPr lang="en-AU" sz="1200" dirty="0"/>
          </a:p>
          <a:p>
            <a:endParaRPr lang="en-AU" sz="1200" dirty="0"/>
          </a:p>
        </p:txBody>
      </p:sp>
      <p:pic>
        <p:nvPicPr>
          <p:cNvPr id="1032" name="Picture 8" descr="GSP 270: Digitizing, Uncertainty &amp; Metadata">
            <a:extLst>
              <a:ext uri="{FF2B5EF4-FFF2-40B4-BE49-F238E27FC236}">
                <a16:creationId xmlns:a16="http://schemas.microsoft.com/office/drawing/2014/main" id="{DDCB921E-A266-081A-E64B-0334047D60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5031" y="4477762"/>
            <a:ext cx="4270692" cy="1890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380140-DE71-606A-816D-28AC479F4609}"/>
              </a:ext>
            </a:extLst>
          </p:cNvPr>
          <p:cNvSpPr txBox="1"/>
          <p:nvPr/>
        </p:nvSpPr>
        <p:spPr>
          <a:xfrm>
            <a:off x="3423126" y="6396335"/>
            <a:ext cx="3346642" cy="461665"/>
          </a:xfrm>
          <a:prstGeom prst="rect">
            <a:avLst/>
          </a:prstGeom>
          <a:noFill/>
        </p:spPr>
        <p:txBody>
          <a:bodyPr wrap="square" rtlCol="0">
            <a:spAutoFit/>
          </a:bodyPr>
          <a:lstStyle/>
          <a:p>
            <a:r>
              <a:rPr lang="en-AU" sz="1200" dirty="0"/>
              <a:t>Image: </a:t>
            </a:r>
            <a:r>
              <a:rPr lang="en-AU" sz="1200" dirty="0">
                <a:hlinkClick r:id="rId10"/>
              </a:rPr>
              <a:t>Georeferenced imagery</a:t>
            </a:r>
            <a:endParaRPr lang="en-AU" sz="1200" dirty="0"/>
          </a:p>
          <a:p>
            <a:endParaRPr lang="en-AU" sz="1200" dirty="0"/>
          </a:p>
        </p:txBody>
      </p:sp>
      <p:pic>
        <p:nvPicPr>
          <p:cNvPr id="1034" name="Picture 10" descr="National Institute of Statistics - YouTube">
            <a:extLst>
              <a:ext uri="{FF2B5EF4-FFF2-40B4-BE49-F238E27FC236}">
                <a16:creationId xmlns:a16="http://schemas.microsoft.com/office/drawing/2014/main" id="{A5045B06-90D2-3E69-7930-C6D8616FAD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47926"/>
            <a:ext cx="1801783" cy="18017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F0A0CB-FE19-8CFC-9F0C-A8D017EF153B}"/>
              </a:ext>
            </a:extLst>
          </p:cNvPr>
          <p:cNvSpPr txBox="1"/>
          <p:nvPr/>
        </p:nvSpPr>
        <p:spPr>
          <a:xfrm>
            <a:off x="6003576" y="4032903"/>
            <a:ext cx="2258108" cy="461665"/>
          </a:xfrm>
          <a:prstGeom prst="rect">
            <a:avLst/>
          </a:prstGeom>
          <a:noFill/>
        </p:spPr>
        <p:txBody>
          <a:bodyPr wrap="square" rtlCol="0">
            <a:spAutoFit/>
          </a:bodyPr>
          <a:lstStyle/>
          <a:p>
            <a:r>
              <a:rPr lang="en-AU" sz="1200" dirty="0"/>
              <a:t>Image: </a:t>
            </a:r>
            <a:r>
              <a:rPr lang="en-AU" sz="1200" dirty="0">
                <a:hlinkClick r:id="rId12"/>
              </a:rPr>
              <a:t>Government Agencies</a:t>
            </a:r>
            <a:endParaRPr lang="en-AU" sz="1200" dirty="0"/>
          </a:p>
          <a:p>
            <a:endParaRPr lang="en-AU" sz="1200" dirty="0"/>
          </a:p>
        </p:txBody>
      </p:sp>
    </p:spTree>
    <p:extLst>
      <p:ext uri="{BB962C8B-B14F-4D97-AF65-F5344CB8AC3E}">
        <p14:creationId xmlns:p14="http://schemas.microsoft.com/office/powerpoint/2010/main" val="107237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376132"/>
            <a:ext cx="9338187" cy="1325563"/>
          </a:xfrm>
        </p:spPr>
        <p:txBody>
          <a:bodyPr/>
          <a:lstStyle/>
          <a:p>
            <a:r>
              <a:rPr lang="en-US" b="1" dirty="0"/>
              <a:t>Download required files:</a:t>
            </a:r>
          </a:p>
        </p:txBody>
      </p:sp>
      <p:sp>
        <p:nvSpPr>
          <p:cNvPr id="8" name="Text Placeholder 7">
            <a:extLst>
              <a:ext uri="{FF2B5EF4-FFF2-40B4-BE49-F238E27FC236}">
                <a16:creationId xmlns:a16="http://schemas.microsoft.com/office/drawing/2014/main" id="{498CB32F-0E2A-5C44-2F9D-DF3BEFE59DCB}"/>
              </a:ext>
            </a:extLst>
          </p:cNvPr>
          <p:cNvSpPr>
            <a:spLocks noGrp="1"/>
          </p:cNvSpPr>
          <p:nvPr>
            <p:ph type="body" idx="1"/>
          </p:nvPr>
        </p:nvSpPr>
        <p:spPr>
          <a:xfrm>
            <a:off x="838200" y="2486525"/>
            <a:ext cx="10515600" cy="4090738"/>
          </a:xfrm>
        </p:spPr>
        <p:txBody>
          <a:bodyPr>
            <a:normAutofit fontScale="92500" lnSpcReduction="10000"/>
          </a:bodyPr>
          <a:lstStyle/>
          <a:p>
            <a:pPr marL="114300" indent="0">
              <a:buNone/>
            </a:pPr>
            <a:r>
              <a:rPr lang="en-AU" dirty="0"/>
              <a:t>All download links and resources we discuss today are available at: </a:t>
            </a:r>
          </a:p>
          <a:p>
            <a:pPr marL="114300" indent="0">
              <a:buNone/>
            </a:pPr>
            <a:endParaRPr lang="en-AU" b="1" dirty="0">
              <a:hlinkClick r:id="rId4"/>
            </a:endParaRPr>
          </a:p>
          <a:p>
            <a:pPr marL="114300" indent="0">
              <a:buNone/>
            </a:pPr>
            <a:r>
              <a:rPr lang="en-AU" sz="3000" b="1" dirty="0">
                <a:hlinkClick r:id="rId4"/>
              </a:rPr>
              <a:t>https://github.com/lbannan/next-gen-qgis-workshop</a:t>
            </a:r>
            <a:endParaRPr lang="en-AU" sz="3000" b="1" dirty="0"/>
          </a:p>
          <a:p>
            <a:pPr marL="114300" indent="0">
              <a:buNone/>
            </a:pPr>
            <a:endParaRPr lang="en-AU" sz="2400" dirty="0"/>
          </a:p>
          <a:p>
            <a:pPr marL="114300" indent="0">
              <a:buNone/>
            </a:pPr>
            <a:r>
              <a:rPr lang="en-AU" sz="2400" dirty="0"/>
              <a:t>Please take a minute to open this link on your browsers.</a:t>
            </a:r>
          </a:p>
          <a:p>
            <a:pPr marL="114300" indent="0">
              <a:buNone/>
            </a:pPr>
            <a:endParaRPr lang="en-AU" sz="2400" dirty="0"/>
          </a:p>
          <a:p>
            <a:pPr marL="114300" indent="0">
              <a:buNone/>
            </a:pPr>
            <a:r>
              <a:rPr lang="en-AU" sz="2400" dirty="0"/>
              <a:t>If you are using your own device and have not already done so, please download the required software now:</a:t>
            </a:r>
          </a:p>
          <a:p>
            <a:r>
              <a:rPr lang="en-AU" sz="2400" dirty="0"/>
              <a:t>Scroll down to ‘Downloads’</a:t>
            </a:r>
          </a:p>
          <a:p>
            <a:r>
              <a:rPr lang="en-AU" sz="2400" dirty="0"/>
              <a:t>Download and install the QGIS software, worksheet and sample data packs </a:t>
            </a:r>
          </a:p>
        </p:txBody>
      </p:sp>
    </p:spTree>
    <p:extLst>
      <p:ext uri="{BB962C8B-B14F-4D97-AF65-F5344CB8AC3E}">
        <p14:creationId xmlns:p14="http://schemas.microsoft.com/office/powerpoint/2010/main" val="309734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4">
            <a:alphaModFix/>
          </a:blip>
          <a:srcRect/>
          <a:stretch/>
        </p:blipFill>
        <p:spPr>
          <a:xfrm>
            <a:off x="0" y="-9364"/>
            <a:ext cx="12192000" cy="2631756"/>
          </a:xfrm>
          <a:prstGeom prst="rect">
            <a:avLst/>
          </a:prstGeom>
          <a:noFill/>
          <a:ln>
            <a:noFill/>
          </a:ln>
        </p:spPr>
      </p:pic>
      <p:sp>
        <p:nvSpPr>
          <p:cNvPr id="3" name="Title 1">
            <a:extLst>
              <a:ext uri="{FF2B5EF4-FFF2-40B4-BE49-F238E27FC236}">
                <a16:creationId xmlns:a16="http://schemas.microsoft.com/office/drawing/2014/main" id="{4C346470-96A2-E2C3-FFE3-43F9158BE40D}"/>
              </a:ext>
            </a:extLst>
          </p:cNvPr>
          <p:cNvSpPr txBox="1">
            <a:spLocks/>
          </p:cNvSpPr>
          <p:nvPr/>
        </p:nvSpPr>
        <p:spPr>
          <a:xfrm>
            <a:off x="838199" y="1311234"/>
            <a:ext cx="9338187" cy="85579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b="1" dirty="0"/>
              <a:t>The politics of data</a:t>
            </a:r>
          </a:p>
        </p:txBody>
      </p:sp>
      <p:sp>
        <p:nvSpPr>
          <p:cNvPr id="4" name="Text Placeholder 2">
            <a:extLst>
              <a:ext uri="{FF2B5EF4-FFF2-40B4-BE49-F238E27FC236}">
                <a16:creationId xmlns:a16="http://schemas.microsoft.com/office/drawing/2014/main" id="{8F832FAD-94CE-E744-150D-3F565D38FD09}"/>
              </a:ext>
            </a:extLst>
          </p:cNvPr>
          <p:cNvSpPr txBox="1">
            <a:spLocks/>
          </p:cNvSpPr>
          <p:nvPr/>
        </p:nvSpPr>
        <p:spPr>
          <a:xfrm>
            <a:off x="362857" y="2167024"/>
            <a:ext cx="4767694" cy="423720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AU" sz="2000" dirty="0"/>
              <a:t>Maps are authoritative visualisations – people will often trust what is shown on a map (Griffin, 2020)</a:t>
            </a:r>
          </a:p>
          <a:p>
            <a:r>
              <a:rPr lang="en-AU" sz="2000" dirty="0"/>
              <a:t>As GIS technologies become more common, so too are unreliable maps</a:t>
            </a:r>
          </a:p>
          <a:p>
            <a:r>
              <a:rPr lang="en-AU" sz="2000" dirty="0"/>
              <a:t>Maps can be manipulated to support certain political goals and motivations (</a:t>
            </a:r>
            <a:r>
              <a:rPr lang="en-AU" sz="2000" dirty="0" err="1"/>
              <a:t>Frewer</a:t>
            </a:r>
            <a:r>
              <a:rPr lang="en-AU" sz="2000" dirty="0"/>
              <a:t> and Chan, 2014)</a:t>
            </a:r>
          </a:p>
          <a:p>
            <a:r>
              <a:rPr lang="en-AU" sz="2000" dirty="0"/>
              <a:t>It is all dependent on the data and the way it is visualised</a:t>
            </a:r>
          </a:p>
          <a:p>
            <a:r>
              <a:rPr lang="en-AU" sz="2000" dirty="0"/>
              <a:t>There is an ethical responsibility to create maps with the best information available and be honest with your findings</a:t>
            </a:r>
          </a:p>
        </p:txBody>
      </p:sp>
      <p:pic>
        <p:nvPicPr>
          <p:cNvPr id="8" name="Online Media 7" title="Forest loss in Cambodia, 1985 2015">
            <a:hlinkClick r:id="" action="ppaction://media"/>
            <a:extLst>
              <a:ext uri="{FF2B5EF4-FFF2-40B4-BE49-F238E27FC236}">
                <a16:creationId xmlns:a16="http://schemas.microsoft.com/office/drawing/2014/main" id="{7880D7B3-23DB-4EA8-C01F-C399B8884468}"/>
              </a:ext>
            </a:extLst>
          </p:cNvPr>
          <p:cNvPicPr>
            <a:picLocks noRot="1" noChangeAspect="1"/>
          </p:cNvPicPr>
          <p:nvPr>
            <a:videoFile r:link="rId1"/>
          </p:nvPr>
        </p:nvPicPr>
        <p:blipFill>
          <a:blip r:embed="rId5"/>
          <a:stretch>
            <a:fillRect/>
          </a:stretch>
        </p:blipFill>
        <p:spPr>
          <a:xfrm>
            <a:off x="5356675" y="2458585"/>
            <a:ext cx="6472468" cy="3654086"/>
          </a:xfrm>
          <a:prstGeom prst="rect">
            <a:avLst/>
          </a:prstGeom>
        </p:spPr>
      </p:pic>
      <p:sp>
        <p:nvSpPr>
          <p:cNvPr id="9" name="TextBox 8">
            <a:extLst>
              <a:ext uri="{FF2B5EF4-FFF2-40B4-BE49-F238E27FC236}">
                <a16:creationId xmlns:a16="http://schemas.microsoft.com/office/drawing/2014/main" id="{9274F4A0-06D0-D2C5-6B72-1558ECD06918}"/>
              </a:ext>
            </a:extLst>
          </p:cNvPr>
          <p:cNvSpPr txBox="1"/>
          <p:nvPr/>
        </p:nvSpPr>
        <p:spPr>
          <a:xfrm>
            <a:off x="5356674" y="6173399"/>
            <a:ext cx="3207205" cy="276999"/>
          </a:xfrm>
          <a:prstGeom prst="rect">
            <a:avLst/>
          </a:prstGeom>
          <a:noFill/>
        </p:spPr>
        <p:txBody>
          <a:bodyPr wrap="square" rtlCol="0">
            <a:spAutoFit/>
          </a:bodyPr>
          <a:lstStyle/>
          <a:p>
            <a:r>
              <a:rPr lang="en-AU" sz="1200" dirty="0"/>
              <a:t>Video: </a:t>
            </a:r>
            <a:r>
              <a:rPr lang="en-AU" sz="1200" dirty="0">
                <a:hlinkClick r:id="rId6"/>
              </a:rPr>
              <a:t>Forest loss in Cambodia </a:t>
            </a:r>
            <a:r>
              <a:rPr lang="en-AU" sz="1200" dirty="0"/>
              <a:t>(2017)</a:t>
            </a:r>
          </a:p>
        </p:txBody>
      </p:sp>
    </p:spTree>
    <p:extLst>
      <p:ext uri="{BB962C8B-B14F-4D97-AF65-F5344CB8AC3E}">
        <p14:creationId xmlns:p14="http://schemas.microsoft.com/office/powerpoint/2010/main" val="102499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How can I access reliable data?</a:t>
            </a:r>
          </a:p>
        </p:txBody>
      </p:sp>
      <p:sp>
        <p:nvSpPr>
          <p:cNvPr id="4" name="Text Placeholder 2">
            <a:extLst>
              <a:ext uri="{FF2B5EF4-FFF2-40B4-BE49-F238E27FC236}">
                <a16:creationId xmlns:a16="http://schemas.microsoft.com/office/drawing/2014/main" id="{EEA15137-C24A-6AA5-0DE5-8A5E6D6737D6}"/>
              </a:ext>
            </a:extLst>
          </p:cNvPr>
          <p:cNvSpPr txBox="1">
            <a:spLocks/>
          </p:cNvSpPr>
          <p:nvPr/>
        </p:nvSpPr>
        <p:spPr>
          <a:xfrm>
            <a:off x="6096001" y="2622392"/>
            <a:ext cx="5387104" cy="385546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dirty="0"/>
              <a:t>At this stage, there is no official spatial data repository in Cambodia </a:t>
            </a:r>
          </a:p>
          <a:p>
            <a:r>
              <a:rPr lang="en-US" sz="2000" dirty="0"/>
              <a:t>Only use data from reputable organizations who publish their sources and any affiliations</a:t>
            </a:r>
          </a:p>
          <a:p>
            <a:r>
              <a:rPr lang="en-US" sz="2000" dirty="0"/>
              <a:t>Check for metadata – where was the data captured? By who? Why? When?</a:t>
            </a:r>
          </a:p>
          <a:p>
            <a:r>
              <a:rPr lang="en-US" sz="2000" dirty="0"/>
              <a:t>Does the data have a record of the Global Coordinate System used? </a:t>
            </a:r>
          </a:p>
          <a:p>
            <a:r>
              <a:rPr lang="en-US" sz="2000" dirty="0"/>
              <a:t>If your data isn’t well documented – don’t use it!</a:t>
            </a:r>
          </a:p>
          <a:p>
            <a:r>
              <a:rPr lang="en-US" sz="2000" dirty="0"/>
              <a:t>See the GitHub repository for links to these spatial data repositories and more</a:t>
            </a:r>
          </a:p>
        </p:txBody>
      </p:sp>
      <p:sp>
        <p:nvSpPr>
          <p:cNvPr id="7" name="TextBox 6">
            <a:extLst>
              <a:ext uri="{FF2B5EF4-FFF2-40B4-BE49-F238E27FC236}">
                <a16:creationId xmlns:a16="http://schemas.microsoft.com/office/drawing/2014/main" id="{8FFF14EE-4026-9B48-9FF3-8EDFA4ABC496}"/>
              </a:ext>
            </a:extLst>
          </p:cNvPr>
          <p:cNvSpPr txBox="1"/>
          <p:nvPr/>
        </p:nvSpPr>
        <p:spPr>
          <a:xfrm>
            <a:off x="1168905" y="4537080"/>
            <a:ext cx="2966438" cy="461665"/>
          </a:xfrm>
          <a:prstGeom prst="rect">
            <a:avLst/>
          </a:prstGeom>
          <a:noFill/>
        </p:spPr>
        <p:txBody>
          <a:bodyPr wrap="square" rtlCol="0">
            <a:spAutoFit/>
          </a:bodyPr>
          <a:lstStyle/>
          <a:p>
            <a:r>
              <a:rPr lang="en-AU" sz="1200" dirty="0"/>
              <a:t>Image: </a:t>
            </a:r>
            <a:r>
              <a:rPr lang="en-AU" sz="1200" dirty="0">
                <a:hlinkClick r:id="rId4"/>
              </a:rPr>
              <a:t>USAID DHS Program </a:t>
            </a:r>
            <a:r>
              <a:rPr lang="en-AU" sz="1200" dirty="0"/>
              <a:t>(2024)</a:t>
            </a:r>
          </a:p>
          <a:p>
            <a:endParaRPr lang="en-AU" sz="1200" dirty="0"/>
          </a:p>
        </p:txBody>
      </p:sp>
      <p:pic>
        <p:nvPicPr>
          <p:cNvPr id="1026" name="Picture 2" descr="Where Washing Hands and Isolating Aren't Options">
            <a:extLst>
              <a:ext uri="{FF2B5EF4-FFF2-40B4-BE49-F238E27FC236}">
                <a16:creationId xmlns:a16="http://schemas.microsoft.com/office/drawing/2014/main" id="{7535F7D7-74F3-B3C0-F3AA-5A6FD7E67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822" y="3751558"/>
            <a:ext cx="3282533" cy="8069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8F301F-4D35-6672-CEE9-FB85377AACB8}"/>
              </a:ext>
            </a:extLst>
          </p:cNvPr>
          <p:cNvPicPr>
            <a:picLocks noChangeAspect="1"/>
          </p:cNvPicPr>
          <p:nvPr/>
        </p:nvPicPr>
        <p:blipFill>
          <a:blip r:embed="rId6"/>
          <a:stretch>
            <a:fillRect/>
          </a:stretch>
        </p:blipFill>
        <p:spPr>
          <a:xfrm>
            <a:off x="1254822" y="2413757"/>
            <a:ext cx="3733801" cy="616039"/>
          </a:xfrm>
          <a:prstGeom prst="rect">
            <a:avLst/>
          </a:prstGeom>
        </p:spPr>
      </p:pic>
      <p:sp>
        <p:nvSpPr>
          <p:cNvPr id="8" name="TextBox 7">
            <a:extLst>
              <a:ext uri="{FF2B5EF4-FFF2-40B4-BE49-F238E27FC236}">
                <a16:creationId xmlns:a16="http://schemas.microsoft.com/office/drawing/2014/main" id="{EE304968-E39D-9FD4-DFF8-4AD8203828C9}"/>
              </a:ext>
            </a:extLst>
          </p:cNvPr>
          <p:cNvSpPr txBox="1"/>
          <p:nvPr/>
        </p:nvSpPr>
        <p:spPr>
          <a:xfrm>
            <a:off x="1166196" y="3063254"/>
            <a:ext cx="3282533" cy="461665"/>
          </a:xfrm>
          <a:prstGeom prst="rect">
            <a:avLst/>
          </a:prstGeom>
          <a:noFill/>
        </p:spPr>
        <p:txBody>
          <a:bodyPr wrap="square" rtlCol="0">
            <a:spAutoFit/>
          </a:bodyPr>
          <a:lstStyle/>
          <a:p>
            <a:r>
              <a:rPr lang="en-AU" sz="1200" dirty="0"/>
              <a:t>Image</a:t>
            </a:r>
            <a:r>
              <a:rPr lang="en-AU" sz="1200" dirty="0">
                <a:hlinkClick r:id="rId7"/>
              </a:rPr>
              <a:t>: Open Development Cambodia </a:t>
            </a:r>
            <a:r>
              <a:rPr lang="en-AU" sz="1200" dirty="0"/>
              <a:t>(2024)</a:t>
            </a:r>
          </a:p>
          <a:p>
            <a:endParaRPr lang="en-AU" sz="1200" dirty="0"/>
          </a:p>
        </p:txBody>
      </p:sp>
      <p:pic>
        <p:nvPicPr>
          <p:cNvPr id="1030" name="Picture 6" descr="Food and Agriculture Organization - Wikipedia">
            <a:extLst>
              <a:ext uri="{FF2B5EF4-FFF2-40B4-BE49-F238E27FC236}">
                <a16:creationId xmlns:a16="http://schemas.microsoft.com/office/drawing/2014/main" id="{25608EF5-632A-E85C-1851-680111CE81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6194" y="5184329"/>
            <a:ext cx="1273462" cy="12935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2841FB-A673-5978-1CC2-56690939E3A0}"/>
              </a:ext>
            </a:extLst>
          </p:cNvPr>
          <p:cNvSpPr txBox="1"/>
          <p:nvPr/>
        </p:nvSpPr>
        <p:spPr>
          <a:xfrm>
            <a:off x="2696437" y="5507924"/>
            <a:ext cx="2966438" cy="646331"/>
          </a:xfrm>
          <a:prstGeom prst="rect">
            <a:avLst/>
          </a:prstGeom>
          <a:noFill/>
        </p:spPr>
        <p:txBody>
          <a:bodyPr wrap="square" rtlCol="0">
            <a:spAutoFit/>
          </a:bodyPr>
          <a:lstStyle/>
          <a:p>
            <a:r>
              <a:rPr lang="en-AU" sz="1200" dirty="0"/>
              <a:t>Image: </a:t>
            </a:r>
            <a:r>
              <a:rPr lang="en-AU" sz="1200" dirty="0">
                <a:hlinkClick r:id="rId9"/>
              </a:rPr>
              <a:t>UN Food and Agriculture Organisation </a:t>
            </a:r>
            <a:r>
              <a:rPr lang="en-AU" sz="1200" dirty="0"/>
              <a:t>(2024)</a:t>
            </a:r>
          </a:p>
          <a:p>
            <a:endParaRPr lang="en-AU" sz="1200" dirty="0"/>
          </a:p>
        </p:txBody>
      </p:sp>
    </p:spTree>
    <p:extLst>
      <p:ext uri="{BB962C8B-B14F-4D97-AF65-F5344CB8AC3E}">
        <p14:creationId xmlns:p14="http://schemas.microsoft.com/office/powerpoint/2010/main" val="10648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Examples of Cambodian data</a:t>
            </a:r>
          </a:p>
        </p:txBody>
      </p:sp>
      <p:sp>
        <p:nvSpPr>
          <p:cNvPr id="9" name="TextBox 8">
            <a:extLst>
              <a:ext uri="{FF2B5EF4-FFF2-40B4-BE49-F238E27FC236}">
                <a16:creationId xmlns:a16="http://schemas.microsoft.com/office/drawing/2014/main" id="{0A2841FB-A673-5978-1CC2-56690939E3A0}"/>
              </a:ext>
            </a:extLst>
          </p:cNvPr>
          <p:cNvSpPr txBox="1"/>
          <p:nvPr/>
        </p:nvSpPr>
        <p:spPr>
          <a:xfrm>
            <a:off x="838198" y="6396336"/>
            <a:ext cx="4969043" cy="276999"/>
          </a:xfrm>
          <a:prstGeom prst="rect">
            <a:avLst/>
          </a:prstGeom>
          <a:noFill/>
        </p:spPr>
        <p:txBody>
          <a:bodyPr wrap="square" rtlCol="0">
            <a:spAutoFit/>
          </a:bodyPr>
          <a:lstStyle/>
          <a:p>
            <a:r>
              <a:rPr lang="en-AU" sz="1200" dirty="0"/>
              <a:t>Image: </a:t>
            </a:r>
            <a:r>
              <a:rPr lang="en-US" sz="1200" dirty="0">
                <a:hlinkClick r:id="rId4"/>
              </a:rPr>
              <a:t>Distribution of soil types in Cambodia </a:t>
            </a:r>
            <a:r>
              <a:rPr lang="en-US" sz="1200" dirty="0"/>
              <a:t>(Crocker, 1962)</a:t>
            </a:r>
            <a:endParaRPr lang="en-AU" sz="1200" dirty="0"/>
          </a:p>
        </p:txBody>
      </p:sp>
      <p:pic>
        <p:nvPicPr>
          <p:cNvPr id="11" name="Picture 10">
            <a:extLst>
              <a:ext uri="{FF2B5EF4-FFF2-40B4-BE49-F238E27FC236}">
                <a16:creationId xmlns:a16="http://schemas.microsoft.com/office/drawing/2014/main" id="{167264C7-2124-BDE0-4DCD-3739701BE79F}"/>
              </a:ext>
            </a:extLst>
          </p:cNvPr>
          <p:cNvPicPr>
            <a:picLocks noChangeAspect="1"/>
          </p:cNvPicPr>
          <p:nvPr/>
        </p:nvPicPr>
        <p:blipFill>
          <a:blip r:embed="rId5"/>
          <a:stretch>
            <a:fillRect/>
          </a:stretch>
        </p:blipFill>
        <p:spPr>
          <a:xfrm>
            <a:off x="838199" y="2005263"/>
            <a:ext cx="5851045" cy="4166215"/>
          </a:xfrm>
          <a:prstGeom prst="rect">
            <a:avLst/>
          </a:prstGeom>
          <a:ln>
            <a:solidFill>
              <a:schemeClr val="tx1"/>
            </a:solidFill>
          </a:ln>
        </p:spPr>
      </p:pic>
    </p:spTree>
    <p:extLst>
      <p:ext uri="{BB962C8B-B14F-4D97-AF65-F5344CB8AC3E}">
        <p14:creationId xmlns:p14="http://schemas.microsoft.com/office/powerpoint/2010/main" val="1451700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Examples of Cambodian data</a:t>
            </a:r>
          </a:p>
        </p:txBody>
      </p:sp>
      <p:sp>
        <p:nvSpPr>
          <p:cNvPr id="9" name="TextBox 8">
            <a:extLst>
              <a:ext uri="{FF2B5EF4-FFF2-40B4-BE49-F238E27FC236}">
                <a16:creationId xmlns:a16="http://schemas.microsoft.com/office/drawing/2014/main" id="{0A2841FB-A673-5978-1CC2-56690939E3A0}"/>
              </a:ext>
            </a:extLst>
          </p:cNvPr>
          <p:cNvSpPr txBox="1"/>
          <p:nvPr/>
        </p:nvSpPr>
        <p:spPr>
          <a:xfrm>
            <a:off x="838198" y="6396336"/>
            <a:ext cx="4969043" cy="276999"/>
          </a:xfrm>
          <a:prstGeom prst="rect">
            <a:avLst/>
          </a:prstGeom>
          <a:noFill/>
        </p:spPr>
        <p:txBody>
          <a:bodyPr wrap="square" rtlCol="0">
            <a:spAutoFit/>
          </a:bodyPr>
          <a:lstStyle/>
          <a:p>
            <a:r>
              <a:rPr lang="en-AU" sz="1200" dirty="0"/>
              <a:t>Image: </a:t>
            </a:r>
            <a:r>
              <a:rPr lang="en-AU" sz="1200" dirty="0">
                <a:hlinkClick r:id="rId4"/>
              </a:rPr>
              <a:t>Soil fertility map (2003)</a:t>
            </a:r>
            <a:endParaRPr lang="en-AU" sz="1200" dirty="0"/>
          </a:p>
        </p:txBody>
      </p:sp>
      <p:pic>
        <p:nvPicPr>
          <p:cNvPr id="4" name="Picture 3">
            <a:extLst>
              <a:ext uri="{FF2B5EF4-FFF2-40B4-BE49-F238E27FC236}">
                <a16:creationId xmlns:a16="http://schemas.microsoft.com/office/drawing/2014/main" id="{F6A4BCE7-0D9B-DB3D-774C-FF88C838F14A}"/>
              </a:ext>
            </a:extLst>
          </p:cNvPr>
          <p:cNvPicPr>
            <a:picLocks noChangeAspect="1"/>
          </p:cNvPicPr>
          <p:nvPr/>
        </p:nvPicPr>
        <p:blipFill>
          <a:blip r:embed="rId5"/>
          <a:stretch>
            <a:fillRect/>
          </a:stretch>
        </p:blipFill>
        <p:spPr>
          <a:xfrm>
            <a:off x="838198" y="2005263"/>
            <a:ext cx="6094900" cy="4381516"/>
          </a:xfrm>
          <a:prstGeom prst="rect">
            <a:avLst/>
          </a:prstGeom>
          <a:ln>
            <a:solidFill>
              <a:schemeClr val="tx1"/>
            </a:solidFill>
          </a:ln>
        </p:spPr>
      </p:pic>
    </p:spTree>
    <p:extLst>
      <p:ext uri="{BB962C8B-B14F-4D97-AF65-F5344CB8AC3E}">
        <p14:creationId xmlns:p14="http://schemas.microsoft.com/office/powerpoint/2010/main" val="292094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Some basic tips for GIS success:</a:t>
            </a:r>
          </a:p>
        </p:txBody>
      </p:sp>
      <p:sp>
        <p:nvSpPr>
          <p:cNvPr id="17" name="Text Placeholder 2">
            <a:extLst>
              <a:ext uri="{FF2B5EF4-FFF2-40B4-BE49-F238E27FC236}">
                <a16:creationId xmlns:a16="http://schemas.microsoft.com/office/drawing/2014/main" id="{298CDDA1-6425-F9A3-36B6-F1CAC002A8EC}"/>
              </a:ext>
            </a:extLst>
          </p:cNvPr>
          <p:cNvSpPr txBox="1">
            <a:spLocks/>
          </p:cNvSpPr>
          <p:nvPr/>
        </p:nvSpPr>
        <p:spPr>
          <a:xfrm>
            <a:off x="741948" y="2043467"/>
            <a:ext cx="4954660" cy="454983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AU" sz="2000" dirty="0"/>
              <a:t>Your analysis is only as reliable as the data you put into it! Try to find data from up to date, trustworthy sources</a:t>
            </a:r>
          </a:p>
          <a:p>
            <a:r>
              <a:rPr lang="en-AU" sz="2000" dirty="0"/>
              <a:t>Keep all of your files in one folder and beware of moving these files - you may lose your hard work</a:t>
            </a:r>
          </a:p>
          <a:p>
            <a:r>
              <a:rPr lang="en-AU" sz="2000" dirty="0"/>
              <a:t>Always keep a document detailing where your data has come from and when it was retrieved</a:t>
            </a:r>
          </a:p>
          <a:p>
            <a:r>
              <a:rPr lang="en-AU" sz="2000" dirty="0"/>
              <a:t>Use </a:t>
            </a:r>
            <a:r>
              <a:rPr lang="en-AU" sz="2000" b="1" dirty="0"/>
              <a:t>short</a:t>
            </a:r>
            <a:r>
              <a:rPr lang="en-AU" sz="2000" dirty="0"/>
              <a:t> file names with </a:t>
            </a:r>
            <a:r>
              <a:rPr lang="en-AU" sz="2000" b="1" dirty="0"/>
              <a:t>no spaces</a:t>
            </a:r>
          </a:p>
          <a:p>
            <a:pPr marL="114300" indent="0">
              <a:buNone/>
            </a:pPr>
            <a:r>
              <a:rPr lang="en-AU" sz="2000" dirty="0"/>
              <a:t>For example: ‘Cambodia Rivers’ vs ‘</a:t>
            </a:r>
            <a:r>
              <a:rPr lang="en-AU" sz="2000" dirty="0" err="1"/>
              <a:t>camb_rivers</a:t>
            </a:r>
            <a:r>
              <a:rPr lang="en-AU" sz="2000" dirty="0"/>
              <a:t>’</a:t>
            </a:r>
            <a:r>
              <a:rPr lang="en-AU" sz="1600" b="1" dirty="0"/>
              <a:t> </a:t>
            </a:r>
          </a:p>
          <a:p>
            <a:r>
              <a:rPr lang="en-AU" sz="2000" dirty="0"/>
              <a:t>Save, save, save your project and then save it again!</a:t>
            </a:r>
          </a:p>
        </p:txBody>
      </p:sp>
      <p:pic>
        <p:nvPicPr>
          <p:cNvPr id="4" name="Picture 3">
            <a:extLst>
              <a:ext uri="{FF2B5EF4-FFF2-40B4-BE49-F238E27FC236}">
                <a16:creationId xmlns:a16="http://schemas.microsoft.com/office/drawing/2014/main" id="{C8F416AD-6707-568C-C557-CB6E21CE2A71}"/>
              </a:ext>
            </a:extLst>
          </p:cNvPr>
          <p:cNvPicPr>
            <a:picLocks noChangeAspect="1"/>
          </p:cNvPicPr>
          <p:nvPr/>
        </p:nvPicPr>
        <p:blipFill>
          <a:blip r:embed="rId4"/>
          <a:stretch>
            <a:fillRect/>
          </a:stretch>
        </p:blipFill>
        <p:spPr>
          <a:xfrm>
            <a:off x="6495394" y="2707666"/>
            <a:ext cx="4976291" cy="3055885"/>
          </a:xfrm>
          <a:prstGeom prst="rect">
            <a:avLst/>
          </a:prstGeom>
        </p:spPr>
      </p:pic>
    </p:spTree>
    <p:extLst>
      <p:ext uri="{BB962C8B-B14F-4D97-AF65-F5344CB8AC3E}">
        <p14:creationId xmlns:p14="http://schemas.microsoft.com/office/powerpoint/2010/main" val="2785057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low Proceed With Caution Sign - Etsy Australia">
            <a:extLst>
              <a:ext uri="{FF2B5EF4-FFF2-40B4-BE49-F238E27FC236}">
                <a16:creationId xmlns:a16="http://schemas.microsoft.com/office/drawing/2014/main" id="{26206226-7A52-F7BD-45EA-7506D46CB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759" y="469232"/>
            <a:ext cx="5919536" cy="591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6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8" name="Picture 8" descr="UCEDU0115_CentreforSustainableCommunities_Lockup_Stacked.jpg">
            <a:extLst>
              <a:ext uri="{FF2B5EF4-FFF2-40B4-BE49-F238E27FC236}">
                <a16:creationId xmlns:a16="http://schemas.microsoft.com/office/drawing/2014/main" id="{71AF38E2-38AD-686A-262A-6B8EBB650359}"/>
              </a:ext>
            </a:extLst>
          </p:cNvPr>
          <p:cNvPicPr>
            <a:picLocks noChangeAspect="1"/>
          </p:cNvPicPr>
          <p:nvPr/>
        </p:nvPicPr>
        <p:blipFill>
          <a:blip r:embed="rId3"/>
          <a:stretch>
            <a:fillRect/>
          </a:stretch>
        </p:blipFill>
        <p:spPr>
          <a:xfrm>
            <a:off x="1934967" y="4130502"/>
            <a:ext cx="1679573" cy="597246"/>
          </a:xfrm>
          <a:prstGeom prst="rect">
            <a:avLst/>
          </a:prstGeom>
        </p:spPr>
      </p:pic>
      <p:pic>
        <p:nvPicPr>
          <p:cNvPr id="9" name="Picture 7" descr="NUBB.jpg">
            <a:extLst>
              <a:ext uri="{FF2B5EF4-FFF2-40B4-BE49-F238E27FC236}">
                <a16:creationId xmlns:a16="http://schemas.microsoft.com/office/drawing/2014/main" id="{801D1D10-1BE9-1B91-080D-864CE11B668E}"/>
              </a:ext>
            </a:extLst>
          </p:cNvPr>
          <p:cNvPicPr>
            <a:picLocks noChangeAspect="1"/>
          </p:cNvPicPr>
          <p:nvPr/>
        </p:nvPicPr>
        <p:blipFill>
          <a:blip r:embed="rId4"/>
          <a:stretch>
            <a:fillRect/>
          </a:stretch>
        </p:blipFill>
        <p:spPr>
          <a:xfrm>
            <a:off x="4055121" y="3541455"/>
            <a:ext cx="1155700" cy="1592775"/>
          </a:xfrm>
          <a:prstGeom prst="rect">
            <a:avLst/>
          </a:prstGeom>
        </p:spPr>
      </p:pic>
      <p:pic>
        <p:nvPicPr>
          <p:cNvPr id="11" name="Picture 6" descr="Macquarie Logo.png">
            <a:extLst>
              <a:ext uri="{FF2B5EF4-FFF2-40B4-BE49-F238E27FC236}">
                <a16:creationId xmlns:a16="http://schemas.microsoft.com/office/drawing/2014/main" id="{7BBF47DF-ED88-F0AD-9BED-ECF2BE2364B3}"/>
              </a:ext>
            </a:extLst>
          </p:cNvPr>
          <p:cNvPicPr>
            <a:picLocks noChangeAspect="1"/>
          </p:cNvPicPr>
          <p:nvPr/>
        </p:nvPicPr>
        <p:blipFill>
          <a:blip r:embed="rId5"/>
          <a:stretch>
            <a:fillRect/>
          </a:stretch>
        </p:blipFill>
        <p:spPr>
          <a:xfrm>
            <a:off x="5445518" y="3719157"/>
            <a:ext cx="1306513" cy="1245311"/>
          </a:xfrm>
          <a:prstGeom prst="rect">
            <a:avLst/>
          </a:prstGeom>
        </p:spPr>
      </p:pic>
      <p:pic>
        <p:nvPicPr>
          <p:cNvPr id="12" name="Picture 12">
            <a:extLst>
              <a:ext uri="{FF2B5EF4-FFF2-40B4-BE49-F238E27FC236}">
                <a16:creationId xmlns:a16="http://schemas.microsoft.com/office/drawing/2014/main" id="{820EB38A-5DE5-767C-3A72-B23664E48038}"/>
              </a:ext>
            </a:extLst>
          </p:cNvPr>
          <p:cNvPicPr>
            <a:picLocks noChangeAspect="1"/>
          </p:cNvPicPr>
          <p:nvPr/>
        </p:nvPicPr>
        <p:blipFill>
          <a:blip r:embed="rId6"/>
          <a:stretch>
            <a:fillRect/>
          </a:stretch>
        </p:blipFill>
        <p:spPr>
          <a:xfrm>
            <a:off x="7274951" y="3966769"/>
            <a:ext cx="1165225" cy="919163"/>
          </a:xfrm>
          <a:prstGeom prst="rect">
            <a:avLst/>
          </a:prstGeom>
        </p:spPr>
      </p:pic>
      <p:pic>
        <p:nvPicPr>
          <p:cNvPr id="14" name="Picture 14">
            <a:extLst>
              <a:ext uri="{FF2B5EF4-FFF2-40B4-BE49-F238E27FC236}">
                <a16:creationId xmlns:a16="http://schemas.microsoft.com/office/drawing/2014/main" id="{20A61590-6896-1418-194C-1AD49EE4868A}"/>
              </a:ext>
            </a:extLst>
          </p:cNvPr>
          <p:cNvPicPr>
            <a:picLocks noChangeAspect="1"/>
          </p:cNvPicPr>
          <p:nvPr/>
        </p:nvPicPr>
        <p:blipFill>
          <a:blip r:embed="rId7"/>
          <a:stretch>
            <a:fillRect/>
          </a:stretch>
        </p:blipFill>
        <p:spPr>
          <a:xfrm>
            <a:off x="4454525" y="2007868"/>
            <a:ext cx="3275013" cy="865825"/>
          </a:xfrm>
          <a:prstGeom prst="rect">
            <a:avLst/>
          </a:prstGeom>
        </p:spPr>
      </p:pic>
      <p:pic>
        <p:nvPicPr>
          <p:cNvPr id="15" name="Picture 15" descr="04_Logo_Vertical-Housed.jpg">
            <a:extLst>
              <a:ext uri="{FF2B5EF4-FFF2-40B4-BE49-F238E27FC236}">
                <a16:creationId xmlns:a16="http://schemas.microsoft.com/office/drawing/2014/main" id="{E0B5147C-7F9A-F9A7-32F7-D366680CAAA0}"/>
              </a:ext>
            </a:extLst>
          </p:cNvPr>
          <p:cNvPicPr>
            <a:picLocks noChangeAspect="1"/>
          </p:cNvPicPr>
          <p:nvPr/>
        </p:nvPicPr>
        <p:blipFill>
          <a:blip r:embed="rId8"/>
          <a:stretch>
            <a:fillRect/>
          </a:stretch>
        </p:blipFill>
        <p:spPr>
          <a:xfrm>
            <a:off x="2771775" y="1787525"/>
            <a:ext cx="1282700" cy="1298575"/>
          </a:xfrm>
          <a:prstGeom prst="rect">
            <a:avLst/>
          </a:prstGeom>
        </p:spPr>
      </p:pic>
      <p:pic>
        <p:nvPicPr>
          <p:cNvPr id="16" name="Picture 16" descr="PRD logo.jpg">
            <a:extLst>
              <a:ext uri="{FF2B5EF4-FFF2-40B4-BE49-F238E27FC236}">
                <a16:creationId xmlns:a16="http://schemas.microsoft.com/office/drawing/2014/main" id="{63570D01-8A33-EDF9-79D3-513A12DE15E0}"/>
              </a:ext>
            </a:extLst>
          </p:cNvPr>
          <p:cNvPicPr>
            <a:picLocks noChangeAspect="1"/>
          </p:cNvPicPr>
          <p:nvPr/>
        </p:nvPicPr>
        <p:blipFill>
          <a:blip r:embed="rId9"/>
          <a:stretch>
            <a:fillRect/>
          </a:stretch>
        </p:blipFill>
        <p:spPr>
          <a:xfrm>
            <a:off x="8131803" y="1692939"/>
            <a:ext cx="1497013" cy="1491451"/>
          </a:xfrm>
          <a:prstGeom prst="rect">
            <a:avLst/>
          </a:prstGeom>
        </p:spPr>
      </p:pic>
      <p:sp>
        <p:nvSpPr>
          <p:cNvPr id="17" name="Title 16">
            <a:extLst>
              <a:ext uri="{FF2B5EF4-FFF2-40B4-BE49-F238E27FC236}">
                <a16:creationId xmlns:a16="http://schemas.microsoft.com/office/drawing/2014/main" id="{9E952F87-3FA4-999A-8A45-4E7F0EB11AA7}"/>
              </a:ext>
            </a:extLst>
          </p:cNvPr>
          <p:cNvSpPr>
            <a:spLocks noGrp="1"/>
          </p:cNvSpPr>
          <p:nvPr>
            <p:ph type="title"/>
          </p:nvPr>
        </p:nvSpPr>
        <p:spPr>
          <a:xfrm>
            <a:off x="838200" y="329683"/>
            <a:ext cx="10515600" cy="658813"/>
          </a:xfrm>
        </p:spPr>
        <p:txBody>
          <a:bodyPr>
            <a:normAutofit fontScale="90000"/>
          </a:bodyPr>
          <a:lstStyle/>
          <a:p>
            <a:pPr algn="ctr"/>
            <a:r>
              <a:rPr lang="en-US" b="1" dirty="0">
                <a:solidFill>
                  <a:srgbClr val="DC661E"/>
                </a:solidFill>
              </a:rPr>
              <a:t>Our partners</a:t>
            </a:r>
          </a:p>
        </p:txBody>
      </p:sp>
      <p:pic>
        <p:nvPicPr>
          <p:cNvPr id="2" name="Picture 2">
            <a:extLst>
              <a:ext uri="{FF2B5EF4-FFF2-40B4-BE49-F238E27FC236}">
                <a16:creationId xmlns:a16="http://schemas.microsoft.com/office/drawing/2014/main" id="{A390A714-BAC1-6FFB-1D8E-823D16C16D70}"/>
              </a:ext>
            </a:extLst>
          </p:cNvPr>
          <p:cNvPicPr>
            <a:picLocks noChangeAspect="1"/>
          </p:cNvPicPr>
          <p:nvPr/>
        </p:nvPicPr>
        <p:blipFill>
          <a:blip r:embed="rId10"/>
          <a:stretch>
            <a:fillRect/>
          </a:stretch>
        </p:blipFill>
        <p:spPr>
          <a:xfrm>
            <a:off x="8879439" y="3543511"/>
            <a:ext cx="1435662" cy="1486490"/>
          </a:xfrm>
          <a:prstGeom prst="rect">
            <a:avLst/>
          </a:prstGeom>
        </p:spPr>
      </p:pic>
    </p:spTree>
    <p:extLst>
      <p:ext uri="{BB962C8B-B14F-4D97-AF65-F5344CB8AC3E}">
        <p14:creationId xmlns:p14="http://schemas.microsoft.com/office/powerpoint/2010/main" val="146228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7" name="Title 1">
            <a:extLst>
              <a:ext uri="{FF2B5EF4-FFF2-40B4-BE49-F238E27FC236}">
                <a16:creationId xmlns:a16="http://schemas.microsoft.com/office/drawing/2014/main" id="{B04D4AC7-C0F7-2C9C-FDD1-FE8E636C45A2}"/>
              </a:ext>
            </a:extLst>
          </p:cNvPr>
          <p:cNvSpPr txBox="1">
            <a:spLocks/>
          </p:cNvSpPr>
          <p:nvPr/>
        </p:nvSpPr>
        <p:spPr>
          <a:xfrm>
            <a:off x="862262" y="1347329"/>
            <a:ext cx="9338187" cy="85579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b="1" dirty="0"/>
              <a:t>Let’s get started in QGIS:</a:t>
            </a:r>
          </a:p>
        </p:txBody>
      </p:sp>
      <p:sp>
        <p:nvSpPr>
          <p:cNvPr id="10" name="Text Placeholder 2">
            <a:extLst>
              <a:ext uri="{FF2B5EF4-FFF2-40B4-BE49-F238E27FC236}">
                <a16:creationId xmlns:a16="http://schemas.microsoft.com/office/drawing/2014/main" id="{DB156BFE-5BE2-4BC4-73D1-D78CC4C39FD7}"/>
              </a:ext>
            </a:extLst>
          </p:cNvPr>
          <p:cNvSpPr txBox="1">
            <a:spLocks/>
          </p:cNvSpPr>
          <p:nvPr/>
        </p:nvSpPr>
        <p:spPr>
          <a:xfrm>
            <a:off x="741947" y="2043468"/>
            <a:ext cx="9063789" cy="43573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endParaRPr lang="en-AU" sz="2000" dirty="0">
              <a:hlinkClick r:id="rId4"/>
            </a:endParaRPr>
          </a:p>
          <a:p>
            <a:pPr marL="114300" indent="0">
              <a:buNone/>
            </a:pPr>
            <a:r>
              <a:rPr lang="en-AU" b="1" dirty="0">
                <a:hlinkClick r:id="rId4"/>
              </a:rPr>
              <a:t>https://github.com/lbannan/next-gen-qgis-workshop</a:t>
            </a:r>
            <a:endParaRPr lang="en-AU" b="1" dirty="0"/>
          </a:p>
          <a:p>
            <a:pPr marL="114300" indent="0">
              <a:buNone/>
            </a:pPr>
            <a:endParaRPr lang="en-AU" sz="2000" dirty="0"/>
          </a:p>
          <a:p>
            <a:pPr marL="571500" indent="-457200">
              <a:buAutoNum type="arabicPeriod"/>
            </a:pPr>
            <a:r>
              <a:rPr lang="en-AU" sz="2000" dirty="0"/>
              <a:t>Navigate to ‘Downloads’ in the above GitHub repository</a:t>
            </a:r>
          </a:p>
          <a:p>
            <a:pPr marL="571500" indent="-457200">
              <a:buAutoNum type="arabicPeriod"/>
            </a:pPr>
            <a:r>
              <a:rPr lang="en-AU" sz="2000" dirty="0"/>
              <a:t>Download </a:t>
            </a:r>
            <a:r>
              <a:rPr lang="en-AU" sz="2000" b="1" dirty="0"/>
              <a:t>worksheet</a:t>
            </a:r>
            <a:r>
              <a:rPr lang="en-AU" sz="2000" dirty="0"/>
              <a:t> and </a:t>
            </a:r>
            <a:r>
              <a:rPr lang="en-AU" sz="2000" b="1" dirty="0"/>
              <a:t>sample data</a:t>
            </a:r>
            <a:r>
              <a:rPr lang="en-AU" sz="2000" dirty="0"/>
              <a:t> pack</a:t>
            </a:r>
          </a:p>
          <a:p>
            <a:pPr marL="571500" indent="-457200">
              <a:buAutoNum type="arabicPeriod"/>
            </a:pPr>
            <a:r>
              <a:rPr lang="en-AU" sz="2000" dirty="0"/>
              <a:t>Before trying your next project, read through ‘Further Resources’ on the GitHub repository for some great tutorials and more detailed explanations of everything we have covered in this presentation</a:t>
            </a:r>
          </a:p>
          <a:p>
            <a:pPr marL="114300" indent="0">
              <a:buNone/>
            </a:pPr>
            <a:endParaRPr lang="en-AU" sz="2000" dirty="0"/>
          </a:p>
          <a:p>
            <a:pPr marL="114300" indent="0">
              <a:buNone/>
            </a:pPr>
            <a:endParaRPr lang="en-AU" sz="2000" dirty="0"/>
          </a:p>
        </p:txBody>
      </p:sp>
    </p:spTree>
    <p:extLst>
      <p:ext uri="{BB962C8B-B14F-4D97-AF65-F5344CB8AC3E}">
        <p14:creationId xmlns:p14="http://schemas.microsoft.com/office/powerpoint/2010/main" val="374567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References:</a:t>
            </a:r>
          </a:p>
        </p:txBody>
      </p:sp>
      <p:sp>
        <p:nvSpPr>
          <p:cNvPr id="4" name="Text Placeholder 2">
            <a:extLst>
              <a:ext uri="{FF2B5EF4-FFF2-40B4-BE49-F238E27FC236}">
                <a16:creationId xmlns:a16="http://schemas.microsoft.com/office/drawing/2014/main" id="{EEA15137-C24A-6AA5-0DE5-8A5E6D6737D6}"/>
              </a:ext>
            </a:extLst>
          </p:cNvPr>
          <p:cNvSpPr txBox="1">
            <a:spLocks/>
          </p:cNvSpPr>
          <p:nvPr/>
        </p:nvSpPr>
        <p:spPr>
          <a:xfrm>
            <a:off x="879849" y="2278743"/>
            <a:ext cx="10603256" cy="4310743"/>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000" dirty="0"/>
              <a:t>All images and materials referenced in-slide unless otherwise specified. See GitHub repository for further resources and information.</a:t>
            </a:r>
          </a:p>
          <a:p>
            <a:pPr marL="114300" indent="0">
              <a:lnSpc>
                <a:spcPct val="120000"/>
              </a:lnSpc>
              <a:buNone/>
            </a:pPr>
            <a:r>
              <a:rPr lang="en-US" sz="2000" dirty="0"/>
              <a:t>Chang, K. T. (2015).</a:t>
            </a:r>
            <a:r>
              <a:rPr lang="en-US" sz="2000" i="1" dirty="0"/>
              <a:t> Introduction to geographic information systems</a:t>
            </a:r>
            <a:r>
              <a:rPr lang="en-US" sz="2000" dirty="0"/>
              <a:t>. Boston: </a:t>
            </a:r>
            <a:r>
              <a:rPr lang="en-US" sz="2000" dirty="0" err="1"/>
              <a:t>Mcgraw-hill</a:t>
            </a:r>
            <a:r>
              <a:rPr lang="en-US" sz="2000" dirty="0"/>
              <a:t>.</a:t>
            </a:r>
          </a:p>
          <a:p>
            <a:pPr marL="114300" indent="0">
              <a:lnSpc>
                <a:spcPct val="120000"/>
              </a:lnSpc>
              <a:buNone/>
            </a:pPr>
            <a:r>
              <a:rPr lang="en-US" sz="2000" dirty="0" err="1"/>
              <a:t>Frewer</a:t>
            </a:r>
            <a:r>
              <a:rPr lang="en-US" sz="2000" dirty="0"/>
              <a:t>, T., &amp; Chan, S. (2014). GIS and the ‘Usual Suspects’-[Mis]understanding Land Use Change in Cambodia. </a:t>
            </a:r>
            <a:r>
              <a:rPr lang="en-US" sz="2000" i="1" dirty="0"/>
              <a:t>Human Ecology</a:t>
            </a:r>
            <a:r>
              <a:rPr lang="en-US" sz="2000" dirty="0"/>
              <a:t>, 42(2), 267–281. </a:t>
            </a:r>
            <a:r>
              <a:rPr lang="en-US" sz="2000" dirty="0">
                <a:hlinkClick r:id="rId3"/>
              </a:rPr>
              <a:t>https://doi.org/10.1007/s10745-013-9639-z</a:t>
            </a:r>
            <a:endParaRPr lang="en-US" sz="2000" dirty="0"/>
          </a:p>
          <a:p>
            <a:pPr marL="114300" indent="0">
              <a:lnSpc>
                <a:spcPct val="120000"/>
              </a:lnSpc>
              <a:buNone/>
            </a:pPr>
            <a:r>
              <a:rPr lang="en-US" sz="2000" dirty="0"/>
              <a:t>Griffin, A. L. (2020). Trustworthy maps. </a:t>
            </a:r>
            <a:r>
              <a:rPr lang="en-US" sz="2000" i="1" dirty="0"/>
              <a:t>Journal of Spatial Information Science</a:t>
            </a:r>
            <a:r>
              <a:rPr lang="en-US" sz="2000" dirty="0"/>
              <a:t>, 20, 5–19. </a:t>
            </a:r>
            <a:r>
              <a:rPr lang="en-US" sz="2000" dirty="0">
                <a:hlinkClick r:id="rId4"/>
              </a:rPr>
              <a:t>https://doi.org/10.5311/JOSIS.2020.20.654</a:t>
            </a:r>
            <a:endParaRPr lang="en-US" sz="2000" dirty="0"/>
          </a:p>
          <a:p>
            <a:pPr marL="114300" indent="0">
              <a:lnSpc>
                <a:spcPct val="120000"/>
              </a:lnSpc>
              <a:buNone/>
            </a:pPr>
            <a:r>
              <a:rPr lang="en-US" sz="2000" dirty="0"/>
              <a:t>Nelson, T. A., Goodchild, M. F., &amp; Wright, D. J. (2022). Accelerating ethics, empathy, and equity in geographic information science. Proceedings of the National Academy of Sciences, 119(19), e2119967119. </a:t>
            </a:r>
            <a:r>
              <a:rPr lang="en-US" sz="2000" dirty="0">
                <a:hlinkClick r:id="rId5"/>
              </a:rPr>
              <a:t>https://doi.org/10.1073/pnas.2119967119</a:t>
            </a:r>
            <a:endParaRPr lang="en-US" sz="2000" dirty="0"/>
          </a:p>
          <a:p>
            <a:pPr marL="114300" indent="0">
              <a:lnSpc>
                <a:spcPct val="120000"/>
              </a:lnSpc>
              <a:buNone/>
            </a:pPr>
            <a:r>
              <a:rPr lang="en-US" sz="2000" dirty="0"/>
              <a:t>Phnom Penh Post (2020). Forest watchdog warned against satellite imagery. </a:t>
            </a:r>
            <a:r>
              <a:rPr lang="en-US" sz="2000" dirty="0">
                <a:hlinkClick r:id="rId6"/>
              </a:rPr>
              <a:t>https://www.phnompenhpost.com/national/forest-watchdog-warned-against-satellite-imagery</a:t>
            </a:r>
            <a:endParaRPr lang="en-US" sz="2000" dirty="0"/>
          </a:p>
          <a:p>
            <a:pPr marL="114300" indent="0">
              <a:buNone/>
            </a:pPr>
            <a:endParaRPr lang="en-US" sz="2000" dirty="0"/>
          </a:p>
          <a:p>
            <a:pPr marL="114300" indent="0">
              <a:buNone/>
            </a:pPr>
            <a:endParaRPr lang="en-US" sz="2000" dirty="0"/>
          </a:p>
        </p:txBody>
      </p:sp>
    </p:spTree>
    <p:extLst>
      <p:ext uri="{BB962C8B-B14F-4D97-AF65-F5344CB8AC3E}">
        <p14:creationId xmlns:p14="http://schemas.microsoft.com/office/powerpoint/2010/main" val="1533087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Spatial Data Structures and Types</a:t>
            </a:r>
          </a:p>
        </p:txBody>
      </p:sp>
      <p:sp>
        <p:nvSpPr>
          <p:cNvPr id="3" name="Text Placeholder 2">
            <a:extLst>
              <a:ext uri="{FF2B5EF4-FFF2-40B4-BE49-F238E27FC236}">
                <a16:creationId xmlns:a16="http://schemas.microsoft.com/office/drawing/2014/main" id="{98AAFE29-4316-2F16-08AC-E7A4E4F6B6EA}"/>
              </a:ext>
            </a:extLst>
          </p:cNvPr>
          <p:cNvSpPr txBox="1">
            <a:spLocks/>
          </p:cNvSpPr>
          <p:nvPr/>
        </p:nvSpPr>
        <p:spPr>
          <a:xfrm>
            <a:off x="838199" y="2167024"/>
            <a:ext cx="5113422" cy="42904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AU" sz="2000" dirty="0"/>
              <a:t>Just like images files are commonly jpeg (.jpg) or portable network graphics (.</a:t>
            </a:r>
            <a:r>
              <a:rPr lang="en-AU" sz="2000" dirty="0" err="1"/>
              <a:t>png</a:t>
            </a:r>
            <a:r>
              <a:rPr lang="en-AU" sz="2000" dirty="0"/>
              <a:t>), spatial data have their own formats too</a:t>
            </a:r>
          </a:p>
          <a:p>
            <a:r>
              <a:rPr lang="en-AU" sz="2000" dirty="0"/>
              <a:t>Today we will be using shapefiles (.</a:t>
            </a:r>
            <a:r>
              <a:rPr lang="en-AU" sz="2000" dirty="0" err="1"/>
              <a:t>shp</a:t>
            </a:r>
            <a:r>
              <a:rPr lang="en-AU" sz="2000" dirty="0"/>
              <a:t>)</a:t>
            </a:r>
          </a:p>
          <a:p>
            <a:r>
              <a:rPr lang="en-AU" sz="2000" dirty="0"/>
              <a:t>QGIS combines these two file formats in a geopackages which appear as several separate but related files in a directory</a:t>
            </a:r>
          </a:p>
          <a:p>
            <a:r>
              <a:rPr lang="en-AU" sz="2000" dirty="0"/>
              <a:t>You should always save your original data and your working data in separate locations with documentation about the source, geographic coordinate systems, projections and any transformations you have performed throughout your project</a:t>
            </a:r>
          </a:p>
        </p:txBody>
      </p:sp>
      <p:pic>
        <p:nvPicPr>
          <p:cNvPr id="9" name="Picture 8">
            <a:extLst>
              <a:ext uri="{FF2B5EF4-FFF2-40B4-BE49-F238E27FC236}">
                <a16:creationId xmlns:a16="http://schemas.microsoft.com/office/drawing/2014/main" id="{49A47FB8-4FED-675E-E695-BFE10E6405D0}"/>
              </a:ext>
            </a:extLst>
          </p:cNvPr>
          <p:cNvPicPr>
            <a:picLocks noChangeAspect="1"/>
          </p:cNvPicPr>
          <p:nvPr/>
        </p:nvPicPr>
        <p:blipFill rotWithShape="1">
          <a:blip r:embed="rId4"/>
          <a:srcRect l="28232"/>
          <a:stretch/>
        </p:blipFill>
        <p:spPr>
          <a:xfrm>
            <a:off x="6283222" y="2976528"/>
            <a:ext cx="5577176" cy="3126798"/>
          </a:xfrm>
          <a:prstGeom prst="rect">
            <a:avLst/>
          </a:prstGeom>
          <a:ln>
            <a:solidFill>
              <a:schemeClr val="tx1"/>
            </a:solidFill>
          </a:ln>
        </p:spPr>
      </p:pic>
    </p:spTree>
    <p:extLst>
      <p:ext uri="{BB962C8B-B14F-4D97-AF65-F5344CB8AC3E}">
        <p14:creationId xmlns:p14="http://schemas.microsoft.com/office/powerpoint/2010/main" val="2459423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subTitle" idx="1"/>
          </p:nvPr>
        </p:nvSpPr>
        <p:spPr>
          <a:xfrm>
            <a:off x="1047750" y="3988181"/>
            <a:ext cx="9144000" cy="1330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AU" dirty="0"/>
              <a:t>National University of Battambang, Cambodia</a:t>
            </a:r>
          </a:p>
          <a:p>
            <a:pPr marL="0" lvl="0" indent="0" algn="ctr" rtl="0">
              <a:lnSpc>
                <a:spcPct val="90000"/>
              </a:lnSpc>
              <a:spcBef>
                <a:spcPts val="0"/>
              </a:spcBef>
              <a:spcAft>
                <a:spcPts val="0"/>
              </a:spcAft>
              <a:buClr>
                <a:schemeClr val="dk1"/>
              </a:buClr>
              <a:buSzPts val="2400"/>
              <a:buNone/>
            </a:pPr>
            <a:r>
              <a:rPr lang="en-AU" dirty="0"/>
              <a:t>2 February 2024</a:t>
            </a:r>
          </a:p>
          <a:p>
            <a:pPr marL="0" lvl="0" indent="0" algn="ctr" rtl="0">
              <a:lnSpc>
                <a:spcPct val="90000"/>
              </a:lnSpc>
              <a:spcBef>
                <a:spcPts val="0"/>
              </a:spcBef>
              <a:spcAft>
                <a:spcPts val="0"/>
              </a:spcAft>
              <a:buClr>
                <a:schemeClr val="dk1"/>
              </a:buClr>
              <a:buSzPts val="2400"/>
              <a:buNone/>
            </a:pPr>
            <a:endParaRPr lang="en-AU" dirty="0"/>
          </a:p>
        </p:txBody>
      </p:sp>
      <p:pic>
        <p:nvPicPr>
          <p:cNvPr id="85" name="Google Shape;85;p1" descr="Graphical user interface, text, application&#10;&#10;Description automatically generated"/>
          <p:cNvPicPr preferRelativeResize="0"/>
          <p:nvPr/>
        </p:nvPicPr>
        <p:blipFill rotWithShape="1">
          <a:blip r:embed="rId3">
            <a:alphaModFix/>
          </a:blip>
          <a:srcRect/>
          <a:stretch/>
        </p:blipFill>
        <p:spPr>
          <a:xfrm>
            <a:off x="0" y="-9364"/>
            <a:ext cx="12192000" cy="2631756"/>
          </a:xfrm>
          <a:prstGeom prst="rect">
            <a:avLst/>
          </a:prstGeom>
          <a:noFill/>
          <a:ln>
            <a:noFill/>
          </a:ln>
        </p:spPr>
      </p:pic>
      <p:sp>
        <p:nvSpPr>
          <p:cNvPr id="87" name="Google Shape;87;p1"/>
          <p:cNvSpPr txBox="1">
            <a:spLocks noGrp="1"/>
          </p:cNvSpPr>
          <p:nvPr>
            <p:ph type="ctrTitle"/>
          </p:nvPr>
        </p:nvSpPr>
        <p:spPr>
          <a:xfrm>
            <a:off x="1047750" y="1788272"/>
            <a:ext cx="9144000" cy="196765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AU" dirty="0"/>
              <a:t>Introduction to QGIS</a:t>
            </a:r>
            <a:endParaRPr dirty="0"/>
          </a:p>
        </p:txBody>
      </p:sp>
      <p:sp>
        <p:nvSpPr>
          <p:cNvPr id="2" name="Google Shape;84;p1">
            <a:extLst>
              <a:ext uri="{FF2B5EF4-FFF2-40B4-BE49-F238E27FC236}">
                <a16:creationId xmlns:a16="http://schemas.microsoft.com/office/drawing/2014/main" id="{B44AAFE7-FE69-6D2D-B204-786DD89F5ECB}"/>
              </a:ext>
            </a:extLst>
          </p:cNvPr>
          <p:cNvSpPr txBox="1">
            <a:spLocks/>
          </p:cNvSpPr>
          <p:nvPr/>
        </p:nvSpPr>
        <p:spPr>
          <a:xfrm>
            <a:off x="1047750" y="5318381"/>
            <a:ext cx="9144000" cy="1330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spcBef>
                <a:spcPts val="0"/>
              </a:spcBef>
            </a:pPr>
            <a:r>
              <a:rPr lang="en-AU" sz="2000" dirty="0"/>
              <a:t>Presented by: Le-Anne Bannan</a:t>
            </a:r>
          </a:p>
          <a:p>
            <a:pPr marL="0" indent="0">
              <a:spcBef>
                <a:spcPts val="0"/>
              </a:spcBef>
            </a:pPr>
            <a:r>
              <a:rPr lang="en-AU" sz="2000" dirty="0">
                <a:hlinkClick r:id="rId4"/>
              </a:rPr>
              <a:t>leanne.bannan@unimelb.edu.au</a:t>
            </a:r>
            <a:endParaRPr lang="en-AU" sz="2000" dirty="0"/>
          </a:p>
          <a:p>
            <a:pPr marL="0" indent="0">
              <a:spcBef>
                <a:spcPts val="0"/>
              </a:spcBef>
            </a:pPr>
            <a:endParaRPr lang="en-AU"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9364"/>
            <a:ext cx="12192000" cy="2631756"/>
          </a:xfrm>
          <a:prstGeom prst="rect">
            <a:avLst/>
          </a:prstGeom>
          <a:noFill/>
          <a:ln>
            <a:noFill/>
          </a:ln>
        </p:spPr>
      </p:pic>
      <p:pic>
        <p:nvPicPr>
          <p:cNvPr id="8" name="Picture 7" descr="A qr code on a green background&#10;&#10;Description automatically generated">
            <a:extLst>
              <a:ext uri="{FF2B5EF4-FFF2-40B4-BE49-F238E27FC236}">
                <a16:creationId xmlns:a16="http://schemas.microsoft.com/office/drawing/2014/main" id="{E30E68CD-36F7-6CC3-0971-25FFC4CBF8F9}"/>
              </a:ext>
            </a:extLst>
          </p:cNvPr>
          <p:cNvPicPr>
            <a:picLocks noChangeAspect="1"/>
          </p:cNvPicPr>
          <p:nvPr/>
        </p:nvPicPr>
        <p:blipFill>
          <a:blip r:embed="rId4"/>
          <a:stretch>
            <a:fillRect/>
          </a:stretch>
        </p:blipFill>
        <p:spPr>
          <a:xfrm>
            <a:off x="770019" y="1798056"/>
            <a:ext cx="4551947" cy="4551947"/>
          </a:xfrm>
          <a:prstGeom prst="rect">
            <a:avLst/>
          </a:prstGeom>
        </p:spPr>
      </p:pic>
      <p:sp>
        <p:nvSpPr>
          <p:cNvPr id="12" name="Text Placeholder 2">
            <a:extLst>
              <a:ext uri="{FF2B5EF4-FFF2-40B4-BE49-F238E27FC236}">
                <a16:creationId xmlns:a16="http://schemas.microsoft.com/office/drawing/2014/main" id="{B62EDAF8-3172-7095-1342-E1E74D21D890}"/>
              </a:ext>
            </a:extLst>
          </p:cNvPr>
          <p:cNvSpPr txBox="1">
            <a:spLocks/>
          </p:cNvSpPr>
          <p:nvPr/>
        </p:nvSpPr>
        <p:spPr>
          <a:xfrm>
            <a:off x="5891464" y="3327964"/>
            <a:ext cx="5338010" cy="28803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AU" sz="2400" dirty="0"/>
              <a:t>How did we go? Please take five minutes to provide your feedback on this workshop by following the QR code or visiting this website:</a:t>
            </a:r>
          </a:p>
          <a:p>
            <a:pPr marL="114300" indent="0">
              <a:buNone/>
            </a:pPr>
            <a:endParaRPr lang="en-AU" sz="2400" dirty="0"/>
          </a:p>
          <a:p>
            <a:pPr marL="114300" indent="0">
              <a:buNone/>
            </a:pPr>
            <a:r>
              <a:rPr lang="en-AU" sz="2400" dirty="0">
                <a:hlinkClick r:id="rId5"/>
              </a:rPr>
              <a:t>http://tinyurl.com/kfhem2xu</a:t>
            </a:r>
            <a:endParaRPr lang="en-AU" sz="2400" dirty="0"/>
          </a:p>
          <a:p>
            <a:pPr marL="114300" indent="0">
              <a:buNone/>
            </a:pPr>
            <a:endParaRPr lang="en-AU" sz="2400" dirty="0"/>
          </a:p>
        </p:txBody>
      </p:sp>
    </p:spTree>
    <p:extLst>
      <p:ext uri="{BB962C8B-B14F-4D97-AF65-F5344CB8AC3E}">
        <p14:creationId xmlns:p14="http://schemas.microsoft.com/office/powerpoint/2010/main" val="22169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80A4E-0A26-0336-6203-BE0B6083C360}"/>
              </a:ext>
            </a:extLst>
          </p:cNvPr>
          <p:cNvSpPr>
            <a:spLocks noGrp="1"/>
          </p:cNvSpPr>
          <p:nvPr>
            <p:ph type="body" idx="1"/>
          </p:nvPr>
        </p:nvSpPr>
        <p:spPr>
          <a:xfrm>
            <a:off x="838200" y="2622392"/>
            <a:ext cx="10515600" cy="3554571"/>
          </a:xfrm>
        </p:spPr>
        <p:txBody>
          <a:bodyPr/>
          <a:lstStyle/>
          <a:p>
            <a:pPr marL="114300" indent="0">
              <a:buNone/>
            </a:pPr>
            <a:r>
              <a:rPr lang="en-US" dirty="0"/>
              <a:t>GIS stands for Geographic Information Systems (or Geographic Information Science) and you probably use it most days!</a:t>
            </a:r>
          </a:p>
          <a:p>
            <a:pPr marL="114300" indent="0">
              <a:buNone/>
            </a:pPr>
            <a:endParaRPr lang="en-US" dirty="0"/>
          </a:p>
        </p:txBody>
      </p:sp>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376132"/>
            <a:ext cx="9338187" cy="1325563"/>
          </a:xfrm>
        </p:spPr>
        <p:txBody>
          <a:bodyPr/>
          <a:lstStyle/>
          <a:p>
            <a:r>
              <a:rPr lang="en-US" b="1" dirty="0"/>
              <a:t>What is GIS?</a:t>
            </a:r>
          </a:p>
        </p:txBody>
      </p:sp>
      <p:pic>
        <p:nvPicPr>
          <p:cNvPr id="4" name="Picture 3" descr="Esri - Wikipedia">
            <a:extLst>
              <a:ext uri="{FF2B5EF4-FFF2-40B4-BE49-F238E27FC236}">
                <a16:creationId xmlns:a16="http://schemas.microsoft.com/office/drawing/2014/main" id="{F4CF01BE-FF22-E2BC-5ECD-7A4E62BF1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22" y="4307496"/>
            <a:ext cx="2460873" cy="930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Open Source Desktop Mapping Software Review">
            <a:extLst>
              <a:ext uri="{FF2B5EF4-FFF2-40B4-BE49-F238E27FC236}">
                <a16:creationId xmlns:a16="http://schemas.microsoft.com/office/drawing/2014/main" id="{B5859CDD-9B01-FA52-D47D-81BF17A29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717" y="4007888"/>
            <a:ext cx="3402530" cy="16280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55C49FA-30CB-5CE5-AD5A-8BBF4D2B6F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507" y="3995088"/>
            <a:ext cx="1486780" cy="1486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C99366-7E50-98B1-BC62-8C3B422CB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3293" y="396530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0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80A4E-0A26-0336-6203-BE0B6083C360}"/>
              </a:ext>
            </a:extLst>
          </p:cNvPr>
          <p:cNvSpPr>
            <a:spLocks noGrp="1"/>
          </p:cNvSpPr>
          <p:nvPr>
            <p:ph type="body" idx="1"/>
          </p:nvPr>
        </p:nvSpPr>
        <p:spPr>
          <a:xfrm>
            <a:off x="838200" y="2622392"/>
            <a:ext cx="6005052" cy="3554571"/>
          </a:xfrm>
        </p:spPr>
        <p:txBody>
          <a:bodyPr/>
          <a:lstStyle/>
          <a:p>
            <a:r>
              <a:rPr lang="en-US" dirty="0" err="1"/>
              <a:t>Visualise</a:t>
            </a:r>
            <a:r>
              <a:rPr lang="en-US" dirty="0"/>
              <a:t>, manage and </a:t>
            </a:r>
            <a:r>
              <a:rPr lang="en-US" dirty="0" err="1"/>
              <a:t>analyse</a:t>
            </a:r>
            <a:r>
              <a:rPr lang="en-US" dirty="0"/>
              <a:t> spatial data</a:t>
            </a:r>
          </a:p>
          <a:p>
            <a:r>
              <a:rPr lang="en-US" dirty="0"/>
              <a:t>Conduct spatial analysis</a:t>
            </a:r>
          </a:p>
          <a:p>
            <a:r>
              <a:rPr lang="en-US" dirty="0"/>
              <a:t>Create maps </a:t>
            </a:r>
          </a:p>
        </p:txBody>
      </p:sp>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376132"/>
            <a:ext cx="9338187" cy="1325563"/>
          </a:xfrm>
        </p:spPr>
        <p:txBody>
          <a:bodyPr/>
          <a:lstStyle/>
          <a:p>
            <a:r>
              <a:rPr lang="en-US" b="1" dirty="0"/>
              <a:t>What do we do with GIS?</a:t>
            </a:r>
          </a:p>
        </p:txBody>
      </p:sp>
      <p:pic>
        <p:nvPicPr>
          <p:cNvPr id="2050" name="Picture 2" descr="Cartoon image of GIS layers, each representing a different type of feature in the real world: customers as points, streets as lines, parcels as polygons, elevation as continuous raster data, and land usage as categorigal raster data, with the &quot;real world&quot; below them.">
            <a:extLst>
              <a:ext uri="{FF2B5EF4-FFF2-40B4-BE49-F238E27FC236}">
                <a16:creationId xmlns:a16="http://schemas.microsoft.com/office/drawing/2014/main" id="{C0D0665B-BC04-32EB-51C8-4A4441A6F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840" y="2323929"/>
            <a:ext cx="2430603" cy="3554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B5F2EC-93DE-8B3D-8A11-F01B63A03596}"/>
              </a:ext>
            </a:extLst>
          </p:cNvPr>
          <p:cNvSpPr txBox="1"/>
          <p:nvPr/>
        </p:nvSpPr>
        <p:spPr>
          <a:xfrm>
            <a:off x="7214678" y="6003579"/>
            <a:ext cx="2961709" cy="523220"/>
          </a:xfrm>
          <a:prstGeom prst="rect">
            <a:avLst/>
          </a:prstGeom>
          <a:noFill/>
        </p:spPr>
        <p:txBody>
          <a:bodyPr wrap="square" rtlCol="0">
            <a:spAutoFit/>
          </a:bodyPr>
          <a:lstStyle/>
          <a:p>
            <a:r>
              <a:rPr lang="en-AU" dirty="0"/>
              <a:t>Image: ‘Layers’ of spatial data, </a:t>
            </a:r>
            <a:r>
              <a:rPr lang="en-AU" dirty="0">
                <a:hlinkClick r:id="rId4"/>
              </a:rPr>
              <a:t>Campbell and Shin (2011)</a:t>
            </a:r>
            <a:endParaRPr lang="en-AU" dirty="0"/>
          </a:p>
        </p:txBody>
      </p:sp>
    </p:spTree>
    <p:extLst>
      <p:ext uri="{BB962C8B-B14F-4D97-AF65-F5344CB8AC3E}">
        <p14:creationId xmlns:p14="http://schemas.microsoft.com/office/powerpoint/2010/main" val="421932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80A4E-0A26-0336-6203-BE0B6083C360}"/>
              </a:ext>
            </a:extLst>
          </p:cNvPr>
          <p:cNvSpPr>
            <a:spLocks noGrp="1"/>
          </p:cNvSpPr>
          <p:nvPr>
            <p:ph type="body" idx="1"/>
          </p:nvPr>
        </p:nvSpPr>
        <p:spPr>
          <a:xfrm>
            <a:off x="838200" y="2622392"/>
            <a:ext cx="10515600" cy="3554571"/>
          </a:xfrm>
        </p:spPr>
        <p:txBody>
          <a:bodyPr/>
          <a:lstStyle/>
          <a:p>
            <a:r>
              <a:rPr lang="en-US" dirty="0"/>
              <a:t>QGIS is an open-source and free GIS program</a:t>
            </a:r>
          </a:p>
          <a:p>
            <a:r>
              <a:rPr lang="en-US" dirty="0"/>
              <a:t>Easy to use (graphical interface and compatible with coding languages such as python and R)</a:t>
            </a:r>
          </a:p>
          <a:p>
            <a:r>
              <a:rPr lang="en-US" dirty="0"/>
              <a:t>Has a significant user-base and extensive online documentation</a:t>
            </a:r>
          </a:p>
          <a:p>
            <a:pPr marL="114300" indent="0">
              <a:buNone/>
            </a:pPr>
            <a:endParaRPr lang="en-US" dirty="0"/>
          </a:p>
        </p:txBody>
      </p:sp>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376132"/>
            <a:ext cx="9338187" cy="1325563"/>
          </a:xfrm>
        </p:spPr>
        <p:txBody>
          <a:bodyPr/>
          <a:lstStyle/>
          <a:p>
            <a:r>
              <a:rPr lang="en-US" b="1" dirty="0"/>
              <a:t>Why QGIS?</a:t>
            </a:r>
          </a:p>
        </p:txBody>
      </p:sp>
      <p:pic>
        <p:nvPicPr>
          <p:cNvPr id="5" name="Picture 4" descr="Beginner's Guide: Open Source Desktop Mapping Software Review">
            <a:extLst>
              <a:ext uri="{FF2B5EF4-FFF2-40B4-BE49-F238E27FC236}">
                <a16:creationId xmlns:a16="http://schemas.microsoft.com/office/drawing/2014/main" id="{B5859CDD-9B01-FA52-D47D-81BF17A29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552" y="4780805"/>
            <a:ext cx="3402530" cy="162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98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980A4E-0A26-0336-6203-BE0B6083C360}"/>
              </a:ext>
            </a:extLst>
          </p:cNvPr>
          <p:cNvSpPr>
            <a:spLocks noGrp="1"/>
          </p:cNvSpPr>
          <p:nvPr>
            <p:ph type="body" idx="1"/>
          </p:nvPr>
        </p:nvSpPr>
        <p:spPr>
          <a:xfrm>
            <a:off x="749709" y="2503683"/>
            <a:ext cx="5631426" cy="3806236"/>
          </a:xfrm>
        </p:spPr>
        <p:txBody>
          <a:bodyPr>
            <a:normAutofit fontScale="92500" lnSpcReduction="20000"/>
          </a:bodyPr>
          <a:lstStyle/>
          <a:p>
            <a:pPr marL="114300" indent="0">
              <a:buNone/>
            </a:pPr>
            <a:r>
              <a:rPr lang="en-US" sz="2400" dirty="0"/>
              <a:t>The process of examining and interpreting patterns and relationships between geographic data to understand and derive meaningful insights.</a:t>
            </a:r>
          </a:p>
          <a:p>
            <a:pPr marL="114300" indent="0">
              <a:buNone/>
            </a:pPr>
            <a:endParaRPr lang="en-US" sz="2400" b="1" dirty="0"/>
          </a:p>
          <a:p>
            <a:pPr marL="114300" indent="0">
              <a:buNone/>
            </a:pPr>
            <a:r>
              <a:rPr lang="en-US" sz="2400" b="1" dirty="0"/>
              <a:t>Common uses:</a:t>
            </a:r>
          </a:p>
          <a:p>
            <a:r>
              <a:rPr lang="en-US" sz="2400" dirty="0"/>
              <a:t>Epidemiology (COVID-19 outbreaks)</a:t>
            </a:r>
          </a:p>
          <a:p>
            <a:r>
              <a:rPr lang="en-US" sz="2400" dirty="0"/>
              <a:t>Transport and logistic mapping</a:t>
            </a:r>
          </a:p>
          <a:p>
            <a:r>
              <a:rPr lang="en-US" sz="2400" dirty="0"/>
              <a:t>Landcover analyses</a:t>
            </a:r>
          </a:p>
          <a:p>
            <a:r>
              <a:rPr lang="en-US" sz="2400" dirty="0"/>
              <a:t>Archaeology (LiDAR)</a:t>
            </a:r>
          </a:p>
          <a:p>
            <a:r>
              <a:rPr lang="en-US" sz="2400" dirty="0"/>
              <a:t>Weather forecasts</a:t>
            </a:r>
          </a:p>
          <a:p>
            <a:pPr marL="114300" indent="0">
              <a:buNone/>
            </a:pPr>
            <a:endParaRPr lang="en-US" sz="2400" dirty="0"/>
          </a:p>
        </p:txBody>
      </p:sp>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200" y="1494120"/>
            <a:ext cx="9338187" cy="855790"/>
          </a:xfrm>
        </p:spPr>
        <p:txBody>
          <a:bodyPr>
            <a:normAutofit/>
          </a:bodyPr>
          <a:lstStyle/>
          <a:p>
            <a:r>
              <a:rPr lang="en-US" sz="3600" b="1" dirty="0"/>
              <a:t>What is spatial analysis?</a:t>
            </a:r>
          </a:p>
        </p:txBody>
      </p:sp>
      <p:pic>
        <p:nvPicPr>
          <p:cNvPr id="3076" name="Picture 4" descr="Johns Hopkins map: Tracking the spread of COVID-19 around the world | CTV  News">
            <a:extLst>
              <a:ext uri="{FF2B5EF4-FFF2-40B4-BE49-F238E27FC236}">
                <a16:creationId xmlns:a16="http://schemas.microsoft.com/office/drawing/2014/main" id="{1B2B1CBB-4030-EF5B-CCE4-5D27D9A6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880" y="2716928"/>
            <a:ext cx="5007411" cy="28178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22AA5B-4905-47F7-F3C5-E1B52F2C84B5}"/>
              </a:ext>
            </a:extLst>
          </p:cNvPr>
          <p:cNvSpPr txBox="1"/>
          <p:nvPr/>
        </p:nvSpPr>
        <p:spPr>
          <a:xfrm>
            <a:off x="6381135" y="5688597"/>
            <a:ext cx="4808233" cy="307777"/>
          </a:xfrm>
          <a:prstGeom prst="rect">
            <a:avLst/>
          </a:prstGeom>
          <a:noFill/>
        </p:spPr>
        <p:txBody>
          <a:bodyPr wrap="square" rtlCol="0">
            <a:spAutoFit/>
          </a:bodyPr>
          <a:lstStyle/>
          <a:p>
            <a:r>
              <a:rPr lang="en-AU" dirty="0"/>
              <a:t>Image: John Hopkins University </a:t>
            </a:r>
            <a:r>
              <a:rPr lang="en-AU" dirty="0">
                <a:hlinkClick r:id="rId4"/>
              </a:rPr>
              <a:t>COVID-19 Dashboard</a:t>
            </a:r>
            <a:endParaRPr lang="en-AU" dirty="0"/>
          </a:p>
        </p:txBody>
      </p:sp>
    </p:spTree>
    <p:extLst>
      <p:ext uri="{BB962C8B-B14F-4D97-AF65-F5344CB8AC3E}">
        <p14:creationId xmlns:p14="http://schemas.microsoft.com/office/powerpoint/2010/main" val="360158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3">
            <a:alphaModFix/>
          </a:blip>
          <a:srcRect/>
          <a:stretch/>
        </p:blipFill>
        <p:spPr>
          <a:xfrm>
            <a:off x="0" y="0"/>
            <a:ext cx="12192000" cy="2631756"/>
          </a:xfrm>
          <a:prstGeom prst="rect">
            <a:avLst/>
          </a:prstGeom>
          <a:noFill/>
          <a:ln>
            <a:noFill/>
          </a:ln>
        </p:spPr>
      </p:pic>
      <p:pic>
        <p:nvPicPr>
          <p:cNvPr id="11" name="Picture 10" descr="A map of a city&#10;&#10;Description automatically generated">
            <a:extLst>
              <a:ext uri="{FF2B5EF4-FFF2-40B4-BE49-F238E27FC236}">
                <a16:creationId xmlns:a16="http://schemas.microsoft.com/office/drawing/2014/main" id="{552E70C0-74E4-7082-C26A-D89072A139F6}"/>
              </a:ext>
            </a:extLst>
          </p:cNvPr>
          <p:cNvPicPr>
            <a:picLocks noChangeAspect="1"/>
          </p:cNvPicPr>
          <p:nvPr/>
        </p:nvPicPr>
        <p:blipFill>
          <a:blip r:embed="rId4"/>
          <a:stretch>
            <a:fillRect/>
          </a:stretch>
        </p:blipFill>
        <p:spPr>
          <a:xfrm>
            <a:off x="453190" y="2159926"/>
            <a:ext cx="5937365" cy="4195738"/>
          </a:xfrm>
          <a:prstGeom prst="rect">
            <a:avLst/>
          </a:prstGeom>
        </p:spPr>
      </p:pic>
      <p:sp>
        <p:nvSpPr>
          <p:cNvPr id="13" name="Title 1">
            <a:extLst>
              <a:ext uri="{FF2B5EF4-FFF2-40B4-BE49-F238E27FC236}">
                <a16:creationId xmlns:a16="http://schemas.microsoft.com/office/drawing/2014/main" id="{2A70B8FF-D107-C75C-6B34-01AEFC2C2C3B}"/>
              </a:ext>
            </a:extLst>
          </p:cNvPr>
          <p:cNvSpPr>
            <a:spLocks noGrp="1"/>
          </p:cNvSpPr>
          <p:nvPr>
            <p:ph type="title"/>
          </p:nvPr>
        </p:nvSpPr>
        <p:spPr>
          <a:xfrm>
            <a:off x="453190" y="1458025"/>
            <a:ext cx="9338187" cy="855790"/>
          </a:xfrm>
        </p:spPr>
        <p:txBody>
          <a:bodyPr>
            <a:normAutofit/>
          </a:bodyPr>
          <a:lstStyle/>
          <a:p>
            <a:r>
              <a:rPr lang="en-US" sz="3600" b="1" dirty="0"/>
              <a:t>Dr John Snow’s Map of Cholera</a:t>
            </a:r>
          </a:p>
        </p:txBody>
      </p:sp>
      <p:sp>
        <p:nvSpPr>
          <p:cNvPr id="14" name="TextBox 13">
            <a:extLst>
              <a:ext uri="{FF2B5EF4-FFF2-40B4-BE49-F238E27FC236}">
                <a16:creationId xmlns:a16="http://schemas.microsoft.com/office/drawing/2014/main" id="{74A20A12-5427-68BC-8EDD-DCB30F189102}"/>
              </a:ext>
            </a:extLst>
          </p:cNvPr>
          <p:cNvSpPr txBox="1"/>
          <p:nvPr/>
        </p:nvSpPr>
        <p:spPr>
          <a:xfrm>
            <a:off x="545819" y="6355664"/>
            <a:ext cx="4808233" cy="307777"/>
          </a:xfrm>
          <a:prstGeom prst="rect">
            <a:avLst/>
          </a:prstGeom>
          <a:noFill/>
        </p:spPr>
        <p:txBody>
          <a:bodyPr wrap="square" rtlCol="0">
            <a:spAutoFit/>
          </a:bodyPr>
          <a:lstStyle/>
          <a:p>
            <a:r>
              <a:rPr lang="en-AU" dirty="0"/>
              <a:t>Image: Snow (1855), distributed by </a:t>
            </a:r>
            <a:r>
              <a:rPr lang="en-AU" dirty="0">
                <a:hlinkClick r:id="rId5"/>
              </a:rPr>
              <a:t>ESRI</a:t>
            </a:r>
            <a:r>
              <a:rPr lang="en-AU" dirty="0"/>
              <a:t> </a:t>
            </a:r>
          </a:p>
        </p:txBody>
      </p:sp>
      <p:sp>
        <p:nvSpPr>
          <p:cNvPr id="15" name="Text Placeholder 2">
            <a:extLst>
              <a:ext uri="{FF2B5EF4-FFF2-40B4-BE49-F238E27FC236}">
                <a16:creationId xmlns:a16="http://schemas.microsoft.com/office/drawing/2014/main" id="{6497EE99-5F8F-A961-6705-E64F750B6529}"/>
              </a:ext>
            </a:extLst>
          </p:cNvPr>
          <p:cNvSpPr txBox="1">
            <a:spLocks/>
          </p:cNvSpPr>
          <p:nvPr/>
        </p:nvSpPr>
        <p:spPr>
          <a:xfrm>
            <a:off x="6380488" y="2313816"/>
            <a:ext cx="5631426" cy="419573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The most famous example of spatial analysis in the GIS community</a:t>
            </a:r>
          </a:p>
          <a:p>
            <a:r>
              <a:rPr lang="en-US" sz="2400" dirty="0"/>
              <a:t>Supported the (then) new theory of cholera being  waterborne through spatial analysis</a:t>
            </a:r>
          </a:p>
          <a:p>
            <a:r>
              <a:rPr lang="en-US" sz="2400" dirty="0"/>
              <a:t>Read the full story </a:t>
            </a:r>
            <a:r>
              <a:rPr lang="en-US" sz="2400" dirty="0">
                <a:hlinkClick r:id="rId6"/>
              </a:rPr>
              <a:t>here</a:t>
            </a:r>
            <a:r>
              <a:rPr lang="en-US" sz="2400" dirty="0"/>
              <a:t>.</a:t>
            </a:r>
          </a:p>
          <a:p>
            <a:pPr marL="114300" indent="0">
              <a:buNone/>
            </a:pPr>
            <a:endParaRPr lang="en-US" sz="2400" dirty="0"/>
          </a:p>
          <a:p>
            <a:pPr marL="114300" indent="0">
              <a:buNone/>
            </a:pPr>
            <a:r>
              <a:rPr lang="en-US" sz="2400" dirty="0"/>
              <a:t>Map layers: </a:t>
            </a:r>
          </a:p>
          <a:p>
            <a:pPr lvl="1"/>
            <a:r>
              <a:rPr lang="en-US" sz="2000" dirty="0"/>
              <a:t>street map of Soho, London (black)</a:t>
            </a:r>
          </a:p>
          <a:p>
            <a:pPr lvl="1"/>
            <a:r>
              <a:rPr lang="en-US" sz="2000" dirty="0"/>
              <a:t>reported deaths from cholera (red)</a:t>
            </a:r>
          </a:p>
          <a:p>
            <a:pPr lvl="1"/>
            <a:r>
              <a:rPr lang="en-US" sz="2000" dirty="0"/>
              <a:t>map of water pumps (blue)</a:t>
            </a:r>
          </a:p>
        </p:txBody>
      </p:sp>
    </p:spTree>
    <p:extLst>
      <p:ext uri="{BB962C8B-B14F-4D97-AF65-F5344CB8AC3E}">
        <p14:creationId xmlns:p14="http://schemas.microsoft.com/office/powerpoint/2010/main" val="2271363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5;p1" descr="Graphical user interface, text, application&#10;&#10;Description automatically generated">
            <a:extLst>
              <a:ext uri="{FF2B5EF4-FFF2-40B4-BE49-F238E27FC236}">
                <a16:creationId xmlns:a16="http://schemas.microsoft.com/office/drawing/2014/main" id="{87B87BC4-B24F-645C-ED4D-2DE2A6905ABD}"/>
              </a:ext>
            </a:extLst>
          </p:cNvPr>
          <p:cNvPicPr preferRelativeResize="0"/>
          <p:nvPr/>
        </p:nvPicPr>
        <p:blipFill rotWithShape="1">
          <a:blip r:embed="rId2">
            <a:alphaModFix/>
          </a:blip>
          <a:srcRect/>
          <a:stretch/>
        </p:blipFill>
        <p:spPr>
          <a:xfrm>
            <a:off x="0" y="-9364"/>
            <a:ext cx="12192000" cy="2631756"/>
          </a:xfrm>
          <a:prstGeom prst="rect">
            <a:avLst/>
          </a:prstGeom>
          <a:noFill/>
          <a:ln>
            <a:noFill/>
          </a:ln>
        </p:spPr>
      </p:pic>
      <p:sp>
        <p:nvSpPr>
          <p:cNvPr id="2" name="Title 1">
            <a:extLst>
              <a:ext uri="{FF2B5EF4-FFF2-40B4-BE49-F238E27FC236}">
                <a16:creationId xmlns:a16="http://schemas.microsoft.com/office/drawing/2014/main" id="{2ABB9AD2-7083-094E-4E3F-5C62F18F1162}"/>
              </a:ext>
            </a:extLst>
          </p:cNvPr>
          <p:cNvSpPr>
            <a:spLocks noGrp="1"/>
          </p:cNvSpPr>
          <p:nvPr>
            <p:ph type="title"/>
          </p:nvPr>
        </p:nvSpPr>
        <p:spPr>
          <a:xfrm>
            <a:off x="838199" y="1311234"/>
            <a:ext cx="9338187" cy="855790"/>
          </a:xfrm>
        </p:spPr>
        <p:txBody>
          <a:bodyPr>
            <a:normAutofit/>
          </a:bodyPr>
          <a:lstStyle/>
          <a:p>
            <a:r>
              <a:rPr lang="en-US" sz="3600" b="1" dirty="0"/>
              <a:t>An example from Cambodia: Angkor LiDAR</a:t>
            </a:r>
          </a:p>
        </p:txBody>
      </p:sp>
      <p:pic>
        <p:nvPicPr>
          <p:cNvPr id="16" name="Picture 15" descr="A person standing next to a red helicopter&#10;&#10;Description automatically generated">
            <a:extLst>
              <a:ext uri="{FF2B5EF4-FFF2-40B4-BE49-F238E27FC236}">
                <a16:creationId xmlns:a16="http://schemas.microsoft.com/office/drawing/2014/main" id="{5CBB160A-4A7F-D72B-9C7A-D6F618709714}"/>
              </a:ext>
            </a:extLst>
          </p:cNvPr>
          <p:cNvPicPr>
            <a:picLocks noChangeAspect="1"/>
          </p:cNvPicPr>
          <p:nvPr/>
        </p:nvPicPr>
        <p:blipFill>
          <a:blip r:embed="rId3"/>
          <a:stretch>
            <a:fillRect/>
          </a:stretch>
        </p:blipFill>
        <p:spPr>
          <a:xfrm>
            <a:off x="671499" y="2622392"/>
            <a:ext cx="5160194" cy="2902609"/>
          </a:xfrm>
          <a:prstGeom prst="rect">
            <a:avLst/>
          </a:prstGeom>
        </p:spPr>
      </p:pic>
      <p:sp>
        <p:nvSpPr>
          <p:cNvPr id="20" name="TextBox 19">
            <a:extLst>
              <a:ext uri="{FF2B5EF4-FFF2-40B4-BE49-F238E27FC236}">
                <a16:creationId xmlns:a16="http://schemas.microsoft.com/office/drawing/2014/main" id="{8B07B0EF-BD0C-76C5-A50D-C0C1708B883D}"/>
              </a:ext>
            </a:extLst>
          </p:cNvPr>
          <p:cNvSpPr txBox="1"/>
          <p:nvPr/>
        </p:nvSpPr>
        <p:spPr>
          <a:xfrm>
            <a:off x="585536" y="5657203"/>
            <a:ext cx="10481953" cy="276999"/>
          </a:xfrm>
          <a:prstGeom prst="rect">
            <a:avLst/>
          </a:prstGeom>
          <a:noFill/>
        </p:spPr>
        <p:txBody>
          <a:bodyPr wrap="square" rtlCol="0">
            <a:spAutoFit/>
          </a:bodyPr>
          <a:lstStyle/>
          <a:p>
            <a:r>
              <a:rPr lang="en-AU" sz="1200" dirty="0"/>
              <a:t>Images: LiDAR helicopter, </a:t>
            </a:r>
            <a:r>
              <a:rPr lang="en-AU" sz="1200" dirty="0">
                <a:hlinkClick r:id="rId4"/>
              </a:rPr>
              <a:t>Cambodian Archaeological Lidar Initiative</a:t>
            </a:r>
            <a:r>
              <a:rPr lang="en-AU" sz="1200" dirty="0"/>
              <a:t> (2015) and Preah Khan of Kampong </a:t>
            </a:r>
            <a:r>
              <a:rPr lang="en-AU" sz="1200" dirty="0" err="1"/>
              <a:t>Svay</a:t>
            </a:r>
            <a:r>
              <a:rPr lang="en-AU" sz="1200" dirty="0"/>
              <a:t>, </a:t>
            </a:r>
            <a:r>
              <a:rPr lang="en-AU" sz="1200" dirty="0">
                <a:hlinkClick r:id="rId5"/>
              </a:rPr>
              <a:t>ABC</a:t>
            </a:r>
            <a:r>
              <a:rPr lang="en-AU" sz="1200" dirty="0"/>
              <a:t> (2016)</a:t>
            </a:r>
          </a:p>
        </p:txBody>
      </p:sp>
      <p:pic>
        <p:nvPicPr>
          <p:cNvPr id="22" name="Picture 21" descr="A group of rocks with trees&#10;&#10;Description automatically generated">
            <a:extLst>
              <a:ext uri="{FF2B5EF4-FFF2-40B4-BE49-F238E27FC236}">
                <a16:creationId xmlns:a16="http://schemas.microsoft.com/office/drawing/2014/main" id="{FE33FB72-CCED-530D-3ED3-D273A65AF6A9}"/>
              </a:ext>
            </a:extLst>
          </p:cNvPr>
          <p:cNvPicPr>
            <a:picLocks noChangeAspect="1"/>
          </p:cNvPicPr>
          <p:nvPr/>
        </p:nvPicPr>
        <p:blipFill>
          <a:blip r:embed="rId6"/>
          <a:stretch>
            <a:fillRect/>
          </a:stretch>
        </p:blipFill>
        <p:spPr>
          <a:xfrm>
            <a:off x="5975685" y="2660123"/>
            <a:ext cx="5091804" cy="2864878"/>
          </a:xfrm>
          <a:prstGeom prst="rect">
            <a:avLst/>
          </a:prstGeom>
        </p:spPr>
      </p:pic>
    </p:spTree>
    <p:extLst>
      <p:ext uri="{BB962C8B-B14F-4D97-AF65-F5344CB8AC3E}">
        <p14:creationId xmlns:p14="http://schemas.microsoft.com/office/powerpoint/2010/main" val="34858716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6952c7c-e009-47c4-ab2a-f4b66b12ed0f">
      <Terms xmlns="http://schemas.microsoft.com/office/infopath/2007/PartnerControls"/>
    </lcf76f155ced4ddcb4097134ff3c332f>
    <TaxCatchAll xmlns="3cb4bf47-261b-4a8a-9b42-0cf2ae33767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5296132F7A4D49BE8AAE738CD2811A" ma:contentTypeVersion="14" ma:contentTypeDescription="Create a new document." ma:contentTypeScope="" ma:versionID="5128e8161d2fe281c9f38ab4b154b723">
  <xsd:schema xmlns:xsd="http://www.w3.org/2001/XMLSchema" xmlns:xs="http://www.w3.org/2001/XMLSchema" xmlns:p="http://schemas.microsoft.com/office/2006/metadata/properties" xmlns:ns2="e6952c7c-e009-47c4-ab2a-f4b66b12ed0f" xmlns:ns3="3cb4bf47-261b-4a8a-9b42-0cf2ae33767f" targetNamespace="http://schemas.microsoft.com/office/2006/metadata/properties" ma:root="true" ma:fieldsID="09c1cd7af2eedd4743f35a58d655d0c4" ns2:_="" ns3:_="">
    <xsd:import namespace="e6952c7c-e009-47c4-ab2a-f4b66b12ed0f"/>
    <xsd:import namespace="3cb4bf47-261b-4a8a-9b42-0cf2ae3376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952c7c-e009-47c4-ab2a-f4b66b12e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b163b37-248a-4bdb-8038-6e8df1cc47a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b4bf47-261b-4a8a-9b42-0cf2ae33767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632979f-9411-4f3a-9915-afe1c03f57a4}" ma:internalName="TaxCatchAll" ma:showField="CatchAllData" ma:web="3cb4bf47-261b-4a8a-9b42-0cf2ae33767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8C89DD-4B7D-4928-A0F5-15C6BB736BD6}">
  <ds:schemaRefs>
    <ds:schemaRef ds:uri="http://schemas.microsoft.com/office/2006/metadata/properties"/>
    <ds:schemaRef ds:uri="http://schemas.microsoft.com/office/infopath/2007/PartnerControls"/>
    <ds:schemaRef ds:uri="e6952c7c-e009-47c4-ab2a-f4b66b12ed0f"/>
    <ds:schemaRef ds:uri="3cb4bf47-261b-4a8a-9b42-0cf2ae33767f"/>
  </ds:schemaRefs>
</ds:datastoreItem>
</file>

<file path=customXml/itemProps2.xml><?xml version="1.0" encoding="utf-8"?>
<ds:datastoreItem xmlns:ds="http://schemas.openxmlformats.org/officeDocument/2006/customXml" ds:itemID="{0D2219E2-6168-4428-A524-D286F016C54E}">
  <ds:schemaRefs>
    <ds:schemaRef ds:uri="http://schemas.microsoft.com/sharepoint/v3/contenttype/forms"/>
  </ds:schemaRefs>
</ds:datastoreItem>
</file>

<file path=customXml/itemProps3.xml><?xml version="1.0" encoding="utf-8"?>
<ds:datastoreItem xmlns:ds="http://schemas.openxmlformats.org/officeDocument/2006/customXml" ds:itemID="{1177D4CD-9D81-453C-8614-DAFC7DD1FC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952c7c-e009-47c4-ab2a-f4b66b12ed0f"/>
    <ds:schemaRef ds:uri="3cb4bf47-261b-4a8a-9b42-0cf2ae3376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636</TotalTime>
  <Words>1743</Words>
  <Application>Microsoft Office PowerPoint</Application>
  <PresentationFormat>Widescreen</PresentationFormat>
  <Paragraphs>155</Paragraphs>
  <Slides>30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Symbol</vt:lpstr>
      <vt:lpstr>Office Theme</vt:lpstr>
      <vt:lpstr>Introduction to QGIS Workshop</vt:lpstr>
      <vt:lpstr>Download required files:</vt:lpstr>
      <vt:lpstr>Introduction to QGIS</vt:lpstr>
      <vt:lpstr>What is GIS?</vt:lpstr>
      <vt:lpstr>What do we do with GIS?</vt:lpstr>
      <vt:lpstr>Why QGIS?</vt:lpstr>
      <vt:lpstr>What is spatial analysis?</vt:lpstr>
      <vt:lpstr>Dr John Snow’s Map of Cholera</vt:lpstr>
      <vt:lpstr>An example from Cambodia: Angkor LiDAR</vt:lpstr>
      <vt:lpstr>An example from Cambodia: Angkor LiDAR</vt:lpstr>
      <vt:lpstr>An example from Cambodia: Angkor LiDAR</vt:lpstr>
      <vt:lpstr>PowerPoint Presentation</vt:lpstr>
      <vt:lpstr>The language of location</vt:lpstr>
      <vt:lpstr>Geographic Coordinate Systems</vt:lpstr>
      <vt:lpstr>Projections</vt:lpstr>
      <vt:lpstr>The most famous projection (and its distortions)</vt:lpstr>
      <vt:lpstr>Geographic Data</vt:lpstr>
      <vt:lpstr>Geographic Data: Vector or raster?</vt:lpstr>
      <vt:lpstr>Where does the data come from?</vt:lpstr>
      <vt:lpstr>PowerPoint Presentation</vt:lpstr>
      <vt:lpstr>How can I access reliable data?</vt:lpstr>
      <vt:lpstr>Examples of Cambodian data</vt:lpstr>
      <vt:lpstr>Examples of Cambodian data</vt:lpstr>
      <vt:lpstr>Some basic tips for GIS success:</vt:lpstr>
      <vt:lpstr>PowerPoint Presentation</vt:lpstr>
      <vt:lpstr>Our partners</vt:lpstr>
      <vt:lpstr>PowerPoint Presentation</vt:lpstr>
      <vt:lpstr>References:</vt:lpstr>
      <vt:lpstr>Spatial Data Structures and Types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Babon</dc:creator>
  <cp:lastModifiedBy>Le-Anne Bannan</cp:lastModifiedBy>
  <cp:revision>37</cp:revision>
  <dcterms:created xsi:type="dcterms:W3CDTF">2021-10-29T05:37:24Z</dcterms:created>
  <dcterms:modified xsi:type="dcterms:W3CDTF">2024-02-01T04:13:55Z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0x010100945296132F7A4D49BE8AAE738CD2811A</vt:lpwstr>
  </property>
  <property fmtid="{D5CDD505-2E9C-101B-9397-08002B2CF9AE}" pid="3" name="Order">
    <vt:r8>123300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MediaServiceImageTags">
    <vt:lpwstr/>
  </property>
</Properties>
</file>